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5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6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7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8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9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10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theme/theme11.xml" ContentType="application/vnd.openxmlformats-officedocument.theme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theme/theme12.xml" ContentType="application/vnd.openxmlformats-officedocument.theme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72" r:id="rId2"/>
    <p:sldMasterId id="2147483682" r:id="rId3"/>
    <p:sldMasterId id="2147483713" r:id="rId4"/>
    <p:sldMasterId id="2147483723" r:id="rId5"/>
    <p:sldMasterId id="2147483724" r:id="rId6"/>
    <p:sldMasterId id="2147483725" r:id="rId7"/>
    <p:sldMasterId id="2147483726" r:id="rId8"/>
    <p:sldMasterId id="2147483727" r:id="rId9"/>
    <p:sldMasterId id="2147483728" r:id="rId10"/>
    <p:sldMasterId id="2147483729" r:id="rId11"/>
    <p:sldMasterId id="2147483731" r:id="rId12"/>
    <p:sldMasterId id="2147483740" r:id="rId13"/>
  </p:sldMasterIdLst>
  <p:notesMasterIdLst>
    <p:notesMasterId r:id="rId27"/>
  </p:notesMasterIdLst>
  <p:sldIdLst>
    <p:sldId id="307" r:id="rId14"/>
    <p:sldId id="299" r:id="rId15"/>
    <p:sldId id="298" r:id="rId16"/>
    <p:sldId id="306" r:id="rId17"/>
    <p:sldId id="308" r:id="rId18"/>
    <p:sldId id="309" r:id="rId19"/>
    <p:sldId id="311" r:id="rId20"/>
    <p:sldId id="312" r:id="rId21"/>
    <p:sldId id="316" r:id="rId22"/>
    <p:sldId id="313" r:id="rId23"/>
    <p:sldId id="304" r:id="rId24"/>
    <p:sldId id="315" r:id="rId25"/>
    <p:sldId id="273" r:id="rId26"/>
  </p:sldIdLst>
  <p:sldSz cx="9144000" cy="5143500" type="screen16x9"/>
  <p:notesSz cx="6858000" cy="9144000"/>
  <p:defaultTextStyle>
    <a:defPPr>
      <a:defRPr lang="ru-RU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1">
          <p15:clr>
            <a:srgbClr val="A4A3A4"/>
          </p15:clr>
        </p15:guide>
        <p15:guide id="2" pos="24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99FF"/>
    <a:srgbClr val="99CCFF"/>
    <a:srgbClr val="CCECFF"/>
    <a:srgbClr val="FFFFCC"/>
    <a:srgbClr val="CCCC00"/>
    <a:srgbClr val="662624"/>
    <a:srgbClr val="59595B"/>
    <a:srgbClr val="2185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0" autoAdjust="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610" y="72"/>
      </p:cViewPr>
      <p:guideLst>
        <p:guide orient="horz" pos="951"/>
        <p:guide pos="24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8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8F0DDA3-3E35-4CBE-91D9-CD135AE5A7BB}" type="datetimeFigureOut">
              <a:rPr lang="en-US"/>
              <a:pPr>
                <a:defRPr/>
              </a:pPr>
              <a:t>7/18/2017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9BAB64C-C8A7-4D2A-B40F-F3A623021D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9096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1747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6E78B6C5-1CC9-42ED-BAC1-0B325842233C}" type="slidenum">
              <a:rPr lang="en-US" sz="1200">
                <a:latin typeface="+mn-lt"/>
              </a:rPr>
              <a:pPr algn="r">
                <a:defRPr/>
              </a:pPr>
              <a:t>5</a:t>
            </a:fld>
            <a:endParaRPr lang="en-US" sz="12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656627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89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58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1747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EE0151A6-1DC9-4281-8AB0-019775AB6423}" type="slidenum">
              <a:rPr lang="en-US" sz="1200">
                <a:latin typeface="+mn-lt"/>
              </a:rPr>
              <a:pPr algn="r">
                <a:defRPr/>
              </a:pPr>
              <a:t>6</a:t>
            </a:fld>
            <a:endParaRPr lang="en-US" sz="12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09885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79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1747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F693A07C-0F67-47A5-B17C-FE8FA9BDB0EE}" type="slidenum">
              <a:rPr lang="en-US" sz="1200">
                <a:latin typeface="+mn-lt"/>
              </a:rPr>
              <a:pPr algn="r">
                <a:defRPr/>
              </a:pPr>
              <a:t>7</a:t>
            </a:fld>
            <a:endParaRPr lang="en-US" sz="12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380291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99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1747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2ABCE748-E120-47BC-BF6F-6032256F2A00}" type="slidenum">
              <a:rPr lang="en-US" sz="1200">
                <a:latin typeface="+mn-lt"/>
              </a:rPr>
              <a:pPr algn="r">
                <a:defRPr/>
              </a:pPr>
              <a:t>8</a:t>
            </a:fld>
            <a:endParaRPr lang="en-US" sz="12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47028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3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20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1747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BBC1D87B-8976-4256-8663-3AD5EE9BB150}" type="slidenum">
              <a:rPr lang="en-US" sz="1200">
                <a:latin typeface="+mn-lt"/>
              </a:rPr>
              <a:pPr algn="r">
                <a:defRPr/>
              </a:pPr>
              <a:t>9</a:t>
            </a:fld>
            <a:endParaRPr lang="en-US" sz="12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560407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51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1747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5A85C4E1-1389-46EA-A6B4-97387024C0E6}" type="slidenum">
              <a:rPr lang="en-US" sz="1200">
                <a:latin typeface="+mn-lt"/>
              </a:rPr>
              <a:pPr algn="r">
                <a:defRPr/>
              </a:pPr>
              <a:t>11</a:t>
            </a:fld>
            <a:endParaRPr lang="en-US" sz="120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68620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2C266E0-3A7B-49A6-B6DB-31AB6F38E694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F6AEB3D-8299-481C-BE87-1C5DB0CF77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F09D82-4D4A-4522-9343-6BDD56443767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A1F8C5-EF45-41DA-8DDF-AE1BF47721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CBDF52-EB11-4035-8CE0-1C5CEC86975D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036D18-1C11-4705-9DA0-D8AFECD32F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9FDF7E-F8F9-4074-9D59-84F01CB8E562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BF22B-B63C-48A3-A161-3D4D992181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06AC25-3CCF-4DFB-8A05-B08903FB55F4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102029-B41A-4006-816C-959D5C2BB9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A832B-E62F-432E-AEA0-D54A812BF120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C1A613-D0EA-46B8-8728-44D78AFFD4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D82327-520F-4B40-AF8B-0C8C9BB0259E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5FC4A3-057B-42A4-BE23-507AF61154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5EF995-993E-4A26-AB0C-49271FEDE6A5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EF7119-B640-4C6B-8284-194995E793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773AAC-4D18-4C92-B471-4B38563A1C88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0C68CB-7211-4BA6-AC9C-0259DB59D9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2780C2-A925-47C3-ADB8-44B6D502ED43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98513D-059A-44C3-9B66-D30EA7C980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F1EF6-C5E2-4372-BF04-C592B38DE39A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822678-236D-48B7-99BC-C2316B1913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39BFFE-7AC7-43F3-8C33-9B579DC9956C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BF7D96-51D7-4344-9026-4B68BE161E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755A5-A3DF-491F-8C8B-904596DF447B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E7D70-9DB5-4C80-BEA4-CE1BE34739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D02C26-D1FF-4BD3-AB52-3B1DA86F9C0B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7254E-1F32-40C3-A462-B28FAD61A1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E36892-3791-48C9-B8B8-18C0DE39D4F9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E66E2E-7C83-4FB3-9939-8695CE4C93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B4B8E8-3F36-4B61-9C73-1A1622171868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B393DD-C686-46C6-9654-EEAE9C675D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D48C3A-780A-48D2-B0D8-524C68926D49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4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2CF8C6-5232-4B67-8ECF-7B70259277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18E8E-BECB-4C0F-95FE-E51461FDC644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3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8C551A-5F07-42EB-A3E5-D063C7D25C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28050B-F1BA-4F76-8DC8-69F7498334D9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18AA21-F7EF-4D8D-883E-537E0078F3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C957A8-075D-4D7C-9907-66F79D72DF04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DAF226-D9FA-4110-A81B-6410DAF159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D8916-C721-4D2C-B0AD-4A19664AE111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2CB170-D2FA-40A7-BCF0-2D33F75A0B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51198D-6B31-4C2A-8DB3-C367170FB860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760B38-543F-49B1-A0C3-14CA64A382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7635D0-32C8-44DA-9C5F-4A6922F45BF1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B2A68-E037-4880-8A8C-0E03D851A5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3376B5-D8E3-4762-B77A-6ED8AEB6124A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0BD19C-56B0-41AC-928F-4FDC3505B4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78FFF5-D676-47BB-B479-7EB8D8A7BB3B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48FE07-7A91-49CB-9E59-7DFF77BDFF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0BC2A6-A175-4E63-AF8A-421E458DFFA8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73FD23-9847-4822-B283-620D0B0DBD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76F88F-4E7C-4685-B069-80F689DC0A2D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9630A5-2EB4-43BF-989C-704D670908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023493-F1D5-407C-8985-BF220E2032FC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CD8904-D51C-4BE1-9D5D-730A219D93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57F4BF-D84E-4375-8EE8-72C2CBA6C52C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4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897FF-1679-4FF8-A8A5-6983D29AF3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20649E-142F-46B2-AB8C-6AD71BE51A36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3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9B63D-D868-4637-9674-F73E1D4319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B10F6-54D2-4F8C-9452-9E0424CA2236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7D6580-B16A-4802-8510-D9C556B8F0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44514F-B7A7-4258-8042-D0486E7B259F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7EBAB8-0650-46CE-A164-C9F9E4E4C0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04A81-DE00-47F4-85CF-F8E6938BE22A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399D1B-A004-4DF7-AED8-4E2B6835FF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14F440-9086-4622-80EB-C6C2892E0D16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C6386C-4970-429F-AF59-B8C9410AF6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774A86-3C9D-4FFF-8260-51F68ABEE1CA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1DE6CD-D59D-4755-94EF-5078D512D3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B535CC-722F-40DC-A30A-99FE2FA6A8BF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A83E09-3193-47C4-87C9-88A5DD6A40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724665-F540-49EC-B0BD-9E9FCF2B797B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A559C6-3C3E-4662-98DB-0F498D54D3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DB2697-7D0A-49CF-B774-C2CEB5EA9385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4BBE3C-38F5-4C42-934C-545539D6DC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E9B283-F407-419C-8689-79D88C3DF70A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04481C-1A63-4D0C-A200-B949D8E0DC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C3A53E-37F6-4CCE-B704-6ED5E885C6FC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391517-9A70-46FA-85E6-D557680D4A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A82537-C177-4438-B356-457C7F2335BB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C51F8C-0760-47E6-BC98-6FC9AD2444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2F4C37-7B04-4021-A58A-3A2AA9234981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4DDD7-8CD4-4098-B7DA-6383D3F19C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682909-7E73-4B58-A796-12D51FB010E9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702DD8-9592-475F-8B1D-EB50A5D0AA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8165EA-DFD3-4EAA-A220-B5C89B213048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F30EB0-7BFF-44BB-B573-0852013852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89C64-7BE7-4420-8CC5-CF639B4723C8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30722-2F71-4DB4-ADD7-6AA90CDDAE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DA402-10EC-4A39-8787-ACF4CB6F5B37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4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A6AFE4-09AF-4002-9C15-4E81FD42CE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BB31ED-9906-4E4B-81B3-5298F979128B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F4840E-934D-4E2E-98C3-DB6862AEEB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88B30-E462-47A4-AF4E-E2B8EFE35919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3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97F700-1A1D-4C06-8957-F101635A86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FED955-7488-4F97-A669-DAA523F2EFEA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3585EE-E38D-4D1C-8920-7AFA359205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85AF99-C66A-4C72-B92B-9D6EF9384749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7ED620-2F93-4E8F-9C56-C3BC3477CB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B9E734-CE0F-4CE1-AF4F-55034C93DA63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CC9FE2-BA87-444E-A367-6B4B84FEB0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ECCF2E-7118-4136-A338-A608B17C0338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8BD332-6AC4-43E3-B6C1-210AF4707F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A5C406D-27EC-4DCD-937B-5B8690F78D44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F4645DC-0D15-46F1-9BCC-6CCB7501EA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BA59A0-4713-4880-A711-D7F0007E2AF5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E1335F-B9C6-4762-AE13-DA6183DBED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C88FB8-9C26-481E-9C9B-51F5D9183DBB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0C5081-63EB-450B-BDFE-23B0632EB3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2E1197-36B7-4BD6-93CB-A1050C3CDF09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9A9756-3343-4486-8D88-6E6EB7D5BA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2421DF-4755-4005-9DC1-29063C445BFC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2A485-13C4-4EB5-AD46-78F206EC0A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985E1D-CAA7-46B9-A581-04175D8F510F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B024F1-35FD-404D-B990-8A95ABEF8E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9F703-0BE4-4A7D-A767-33C160462837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4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D2DAD-D145-443A-AB60-4C73DC02DE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F65C89-7091-4ADD-B3C1-C7678ACB63A7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3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620E4F-F2A7-43C6-B33A-2D6A51A45E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8483F-5283-4DC8-A634-35A3210C9BF7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43A201-6E0C-43CA-A097-F89BB4296E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63BCDA-11FA-455A-9940-1B4F5AB711C1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38E55A-3D31-4834-98C3-96C5A353D7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5A140D-6EEC-4583-96E7-D58CB1E76819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6D4D1C-684B-46AD-B33D-9FE1965A76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1F460A3-4A15-4951-A309-AA8B370C4330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B38C0DF-ED55-4627-83B1-96292BEC2A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97E4B7-B4D7-4307-ACE0-3BBE8A60AD1A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EFD3DC-EEF6-4ECA-AD3C-33CA46690A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D1772C-557A-429D-94ED-A7F77680F31E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DF1812-DD28-43BA-81D8-D93D80D70A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09C868-F185-482B-BD66-90DC9C5A0E9E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989360-D167-4DBB-A963-CFE2A58D989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A83B9-698D-461A-BE73-367404F854C7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7FBBA2-7B77-4087-BF64-634B8179CE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91F559-6D3B-4896-829C-03611675433E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81A48-E498-4990-87A8-FA9781280F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3B1969-CF73-44AC-BA00-D46D99EB07F1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810AE8-F89B-4DCE-98BA-112430A992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40A41-2F94-4322-A920-8353C2C52FD4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E05312-FDB9-4F85-BCEC-3C47DFA9DB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215090-788B-4117-9215-83ED6890F409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13D18E-025D-439E-A5A0-1D9FFAC3E3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06A297-CF97-4A22-9F16-AB21DCD93D7F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2C6718-05B2-4BA6-9AB6-512801D35A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C04FA1-9564-4B00-B164-5F3BE3612DA8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2CF3D9-49DD-4BCC-826B-54E8FECE61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A0E8786-CA8C-4586-B5D4-12C8B8CE43ED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E5AA255-D811-48E3-B908-7A32D866F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4B6332-8E20-40F8-9DD3-F89D4826503A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DD0E86-36E1-4649-B5C5-FF800C1C25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07838F-518B-40D6-AA0E-3F1F9F94A538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15157-9CE8-4EC7-BE2F-5845127D38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D3C84-FB5E-4BF9-858C-E407E3A63395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B6C7E-FD36-42E7-B33B-DB710D9C25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B4CBD-313F-4FA7-88F8-EDE028F55B86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5473CB-9E46-41AE-8F06-8E5017AEB2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4730AF-756B-4E6E-B6A8-89557CDAF8E5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9E1705-9CE9-4C4F-93D6-2BB8E1147B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982687-C44D-40F3-BFCE-C39C95446D73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3CD709-761B-4B83-958F-7D16DC6F2E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FF45E5-E889-46E1-B38F-238CC4D2DDA8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80C202-1042-4BF5-9717-3FAC106299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6ED59C-80D0-48C6-BC4C-15382C8C3947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4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BBF8E4-72CB-4C7D-BE5A-7B26310128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3383B2-8DF2-47DD-B4C4-DC7982701308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3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83D1CA-8FAC-4C3C-BFA8-88E86339E7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F6A8EB-14A8-46C8-9920-B03550E21F54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AE735-2CC7-47EB-B4F4-AD122CE1B2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E1A08D0-1F4D-4097-9E14-095E46AD61CF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78BEF9D-64DF-49DD-9EEE-36B6258762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4C2226-8AC1-4E48-810C-0CD199355EBD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D68567-1CE6-405C-86E8-95C942863A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1404A0-D4AD-436D-B780-05402A201501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9A2FB-A634-4FFE-BA7B-CBCB0B2EB9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850EBA-0DD7-45C7-8E17-A3722F59F41C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CC0C2F-01BD-451E-B072-F0049AABEA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7BA8EB-65FE-4C08-B106-A3838C1D97E5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FB681-7DF9-4A1A-BC1B-1106E7FF49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669E40-CE9B-4367-9C1F-F7F7F7AAF6C2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1F0774-5F85-4286-84BC-82297CB824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E6A215-3AA5-48A5-94D2-6CD64A2DE8E5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736B0D-E985-44F7-8210-2B0E234C61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DE499E-F29D-4785-93DE-42352413DACA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1094EE-BB1D-4CB3-9F98-2DF168BEC4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7C6DD4-6024-4C3C-B463-0639F0215ECA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9802EB-109D-4DB8-A3CF-6BF69A4EAC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74ACA4-730C-4272-ADC8-B014D11FDEC4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4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73A7BB-4A99-49E8-9BBB-ADA40074F7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2C796-8F46-4104-A55D-07BC1FC9DA8C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3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AB6C00-4DF7-4F80-8467-F5C8A385D8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C4ED05B-8ED3-4EC5-92D8-5CB1586B7DB0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F2EEC2B-5F3D-4A7C-8130-8D091A72C5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939B78-7508-489B-B38E-E681FA1B2D4F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DE3DC-1B85-4506-852E-78737F3D44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CB1D04-8EDD-427D-9873-2BEB71CEB0C8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6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22E1A1-BC01-4F38-8D32-8000A78BBE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6A89B6-0D0A-4FA3-95DB-E65B245CC25F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ADE838-4384-4FA1-A3DF-282E57AE35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E899A-B48C-4C0E-9089-59C8862C9CD3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3A9C4A-537D-44F8-9F72-E7A68CD879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81DD36-006C-473B-955A-488BDE895C9B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FEA9B6-3B68-4528-9F39-57B301DBDE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DA1EA3-DA04-48BB-965D-D9A5B24E9B69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9D112B-418F-4A97-AE6A-60FCFB41EC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507235-9F24-48F8-840E-6D5ADA0CFE30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E453E-4C0F-4994-844F-3F6403748F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B4C6CC-3D09-4437-8231-3CD1B023D2E9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FB6694-FACB-4FF7-A7AE-A4BC63EABD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786B6-A78A-4401-8659-D4BB5A38B79B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E736EB-95A0-4403-AB02-DAD4C75377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26AA6B-2ED2-40A5-AA0A-B5084CCB63AB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6EF67E-16B5-4D06-A782-B9998E994E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4238C58-5400-4ECF-8BB5-6F449DB67159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C148248-8D17-42B6-959D-FE974A547E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755C9-848D-4053-BE16-D43D539F1C68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8B7E7D-48B6-49B0-A066-8F9B819D9E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ECC340-B6EF-43C6-9670-CA8277B2534B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E3188E-FC53-431B-89CA-1B659734EC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7C243C-8842-4756-82E8-4165F0A8C72A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ABCF3C-1342-448C-837A-8E4ED32A19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3AB593-1DD8-4036-81D5-F5AC702B5EF5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36BEB-E1FD-47E4-935D-726A9BA4C7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2F72FA-D649-4402-BB25-987BED42A527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89A6CA-078C-43B5-A935-22E9BEE492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A701B2-78C7-4929-BD10-630A19732724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A159E8-CACB-4987-98BC-622B172E37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E96CC7-FFC6-4863-B5B5-85FF44B53B96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063758-2A18-464F-A5B3-ADE855DEB0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7D9BD-7CC9-4B35-AE41-553CA6DFB308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D8273B-5102-4E9D-B48C-CF0FD0984B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ACA048-2E64-416F-A717-3B45B222C5D4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5F2A08-7526-4EAB-BC3A-F6BE6EC209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A922A-6B1B-4A92-A0FC-9F61564CE03B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FF5E0-67ED-4CCA-8FB0-11D7CDDB5C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66E0C36-0B05-49C2-9C8A-193940745AC9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E9FEA9B-07C8-4C3B-B5A6-2DA4372DA5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FEB3FA-E5EC-4D3F-A1E9-F86CE116FCB3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FD898-F0A6-4934-9B4B-54DF226A98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E9B6C-F57B-4159-8ECF-0648172D6E3B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476639-2A36-4BE5-8FAD-1EA7B3D070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FE6901-47F1-4069-8447-0ED32D233267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2EF11F-9537-4B8B-97D9-50AF0298ED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5C20CA-2884-4BC6-AC47-D7290361AF4A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8CBC26-3397-4EF3-B114-ED183241BB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DA7D91-E014-4561-99DA-12DC2F81B17A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944BA8-2427-42B0-B59D-5B56674B10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6E39D-6BD5-4BB9-ACC5-E1216504B8C7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5646B1-E6A9-479C-A9B4-1939D7E12A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912ECF-098D-481E-A167-2A4E1C04D8F9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849A74-0BD6-476B-8D06-8B324F2CB2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0B7C1C-08EB-4B71-9713-E4D1924A4FD1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E18709-9357-41A2-9F7F-E4E8F5054B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870FC3-B587-45A6-9B7B-5F45F1CB1DB4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B7039F-FBEA-44C1-BF22-DB160F8BF7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DC6AF8-4768-4A6D-AF81-0BD89DB3B714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E4F1F5-3CE5-47E8-BDE5-04859FFF63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126A0E-236F-4619-835E-E618D8FF8A6E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7C888-427A-4C24-8519-B2806C7918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5C56D7-759A-4372-8984-81DAB98B00E0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D9BF28-3546-42C9-80A9-39B69FAD48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AD1D3B-FE85-436A-BD8E-37333AC86E58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808A4E-911D-40D9-9FDF-567FEDA950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468B8-AD26-4703-AEA1-B206ECAC733A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6739DA-7019-4325-8502-FB7874ED0C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B7BD61-19F0-428C-A278-5B855668E040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ED2C8-C726-4DC1-8265-D6067DEB0B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4EF9EF-89D6-46A1-86B5-6269F35B0F1E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08CFDD-FBBB-4DC9-B61E-07A6DF56E4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6D8BA-805C-4E0A-87CB-6A93060028F4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E605AC-5D86-465E-8A22-193387736E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5186E-C869-4C06-AB23-537BB45C017F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BE0A3-DE9A-4226-9779-4CCE7F5A45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CF29D3-B9EC-4481-944B-2267FDB8A972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E61C67-7692-4EA8-A8D9-0A3A3AA1CB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6A4702-6FDA-4C1D-8C3B-8D7085A09A1B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52C163-6BA9-4C26-B868-7277320D42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22B79A-17AD-47FB-991F-3653A6DEB307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C4E4A0-57C1-4256-85BD-3112F1A7A0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6.xml"/><Relationship Id="rId3" Type="http://schemas.openxmlformats.org/officeDocument/2006/relationships/slideLayout" Target="../slideLayouts/slideLayout121.xml"/><Relationship Id="rId7" Type="http://schemas.openxmlformats.org/officeDocument/2006/relationships/slideLayout" Target="../slideLayouts/slideLayout125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0.xml"/><Relationship Id="rId1" Type="http://schemas.openxmlformats.org/officeDocument/2006/relationships/slideLayout" Target="../slideLayouts/slideLayout119.xml"/><Relationship Id="rId6" Type="http://schemas.openxmlformats.org/officeDocument/2006/relationships/slideLayout" Target="../slideLayouts/slideLayout124.xml"/><Relationship Id="rId11" Type="http://schemas.openxmlformats.org/officeDocument/2006/relationships/slideLayout" Target="../slideLayouts/slideLayout129.xml"/><Relationship Id="rId5" Type="http://schemas.openxmlformats.org/officeDocument/2006/relationships/slideLayout" Target="../slideLayouts/slideLayout123.xml"/><Relationship Id="rId10" Type="http://schemas.openxmlformats.org/officeDocument/2006/relationships/slideLayout" Target="../slideLayouts/slideLayout128.xml"/><Relationship Id="rId4" Type="http://schemas.openxmlformats.org/officeDocument/2006/relationships/slideLayout" Target="../slideLayouts/slideLayout122.xml"/><Relationship Id="rId9" Type="http://schemas.openxmlformats.org/officeDocument/2006/relationships/slideLayout" Target="../slideLayouts/slideLayout127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7.xml"/><Relationship Id="rId3" Type="http://schemas.openxmlformats.org/officeDocument/2006/relationships/slideLayout" Target="../slideLayouts/slideLayout132.xml"/><Relationship Id="rId7" Type="http://schemas.openxmlformats.org/officeDocument/2006/relationships/slideLayout" Target="../slideLayouts/slideLayout136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1.xml"/><Relationship Id="rId1" Type="http://schemas.openxmlformats.org/officeDocument/2006/relationships/slideLayout" Target="../slideLayouts/slideLayout130.xml"/><Relationship Id="rId6" Type="http://schemas.openxmlformats.org/officeDocument/2006/relationships/slideLayout" Target="../slideLayouts/slideLayout135.xml"/><Relationship Id="rId11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134.xml"/><Relationship Id="rId10" Type="http://schemas.openxmlformats.org/officeDocument/2006/relationships/slideLayout" Target="../slideLayouts/slideLayout139.xml"/><Relationship Id="rId4" Type="http://schemas.openxmlformats.org/officeDocument/2006/relationships/slideLayout" Target="../slideLayouts/slideLayout133.xml"/><Relationship Id="rId9" Type="http://schemas.openxmlformats.org/officeDocument/2006/relationships/slideLayout" Target="../slideLayouts/slideLayout13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46DA07F2-36EC-4258-938B-480C75F7717F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F5BE0546-A52A-473F-9F6C-CDDB71C105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883" r:id="rId3"/>
    <p:sldLayoutId id="2147483884" r:id="rId4"/>
    <p:sldLayoutId id="2147483885" r:id="rId5"/>
    <p:sldLayoutId id="2147483886" r:id="rId6"/>
    <p:sldLayoutId id="2147483887" r:id="rId7"/>
    <p:sldLayoutId id="2147483888" r:id="rId8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  <a:endParaRPr lang="ru-RU" smtClean="0"/>
          </a:p>
        </p:txBody>
      </p:sp>
      <p:sp>
        <p:nvSpPr>
          <p:cNvPr id="10854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5D33149-7743-445A-9105-6585B7DA5ACB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093A3C8-83F7-462F-B9F3-16FBCBB71C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6" r:id="rId2"/>
    <p:sldLayoutId id="2147483845" r:id="rId3"/>
    <p:sldLayoutId id="2147483844" r:id="rId4"/>
    <p:sldLayoutId id="2147483843" r:id="rId5"/>
    <p:sldLayoutId id="2147483842" r:id="rId6"/>
    <p:sldLayoutId id="2147483841" r:id="rId7"/>
    <p:sldLayoutId id="2147483840" r:id="rId8"/>
    <p:sldLayoutId id="2147483839" r:id="rId9"/>
    <p:sldLayoutId id="2147483838" r:id="rId10"/>
    <p:sldLayoutId id="2147483837" r:id="rId1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2083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F3070C5-7A75-4FAF-ACBB-42010DB2BDA2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7FBA110-D2EE-414D-A6FC-356D41BDC5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7" r:id="rId2"/>
    <p:sldLayoutId id="2147483856" r:id="rId3"/>
    <p:sldLayoutId id="2147483855" r:id="rId4"/>
    <p:sldLayoutId id="2147483854" r:id="rId5"/>
    <p:sldLayoutId id="2147483853" r:id="rId6"/>
    <p:sldLayoutId id="2147483852" r:id="rId7"/>
    <p:sldLayoutId id="2147483851" r:id="rId8"/>
    <p:sldLayoutId id="2147483850" r:id="rId9"/>
    <p:sldLayoutId id="2147483849" r:id="rId10"/>
    <p:sldLayoutId id="2147483848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3312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EE59F33-3B8C-42B5-B533-252D9C1EB2D7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41D0746-DA20-42DF-A03F-6B03AB6B26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68" r:id="rId2"/>
    <p:sldLayoutId id="2147483867" r:id="rId3"/>
    <p:sldLayoutId id="2147483866" r:id="rId4"/>
    <p:sldLayoutId id="2147483865" r:id="rId5"/>
    <p:sldLayoutId id="2147483864" r:id="rId6"/>
    <p:sldLayoutId id="2147483863" r:id="rId7"/>
    <p:sldLayoutId id="2147483862" r:id="rId8"/>
    <p:sldLayoutId id="2147483861" r:id="rId9"/>
    <p:sldLayoutId id="2147483860" r:id="rId10"/>
    <p:sldLayoutId id="21474838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  <a:endParaRPr lang="ru-RU" smtClean="0"/>
          </a:p>
        </p:txBody>
      </p:sp>
      <p:sp>
        <p:nvSpPr>
          <p:cNvPr id="14541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711D14E-D747-4937-B1BF-65B1088E037B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C56730-78EC-435B-8559-4E7F738816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79" r:id="rId2"/>
    <p:sldLayoutId id="2147483878" r:id="rId3"/>
    <p:sldLayoutId id="2147483877" r:id="rId4"/>
    <p:sldLayoutId id="2147483876" r:id="rId5"/>
    <p:sldLayoutId id="2147483875" r:id="rId6"/>
    <p:sldLayoutId id="2147483874" r:id="rId7"/>
    <p:sldLayoutId id="2147483873" r:id="rId8"/>
    <p:sldLayoutId id="2147483872" r:id="rId9"/>
    <p:sldLayoutId id="2147483871" r:id="rId10"/>
    <p:sldLayoutId id="2147483870" r:id="rId1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4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E5CEE6A-3878-4ECE-98B7-096F1EECAC95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5E6C860-6F93-4162-832D-60F6AA8C43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58" r:id="rId2"/>
    <p:sldLayoutId id="2147483757" r:id="rId3"/>
    <p:sldLayoutId id="2147483756" r:id="rId4"/>
    <p:sldLayoutId id="2147483755" r:id="rId5"/>
    <p:sldLayoutId id="2147483754" r:id="rId6"/>
    <p:sldLayoutId id="2147483753" r:id="rId7"/>
    <p:sldLayoutId id="2147483752" r:id="rId8"/>
    <p:sldLayoutId id="2147483751" r:id="rId9"/>
    <p:sldLayoutId id="2147483750" r:id="rId10"/>
    <p:sldLayoutId id="214748374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253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F666328-C4B7-4FCC-A6EA-A97C14A69EF2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1606116-A35E-4D4D-AEAB-B5EBC63763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69" r:id="rId2"/>
    <p:sldLayoutId id="2147483768" r:id="rId3"/>
    <p:sldLayoutId id="2147483767" r:id="rId4"/>
    <p:sldLayoutId id="2147483766" r:id="rId5"/>
    <p:sldLayoutId id="2147483765" r:id="rId6"/>
    <p:sldLayoutId id="2147483764" r:id="rId7"/>
    <p:sldLayoutId id="2147483763" r:id="rId8"/>
    <p:sldLayoutId id="2147483762" r:id="rId9"/>
    <p:sldLayoutId id="2147483761" r:id="rId10"/>
    <p:sldLayoutId id="2147483760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  <a:endParaRPr lang="ru-RU" smtClean="0"/>
          </a:p>
        </p:txBody>
      </p:sp>
      <p:sp>
        <p:nvSpPr>
          <p:cNvPr id="34819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416B490-FA28-4858-9734-3BFFAE28D706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8013645-7372-4B1D-B399-2F826B59EC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0" r:id="rId2"/>
    <p:sldLayoutId id="2147483779" r:id="rId3"/>
    <p:sldLayoutId id="2147483778" r:id="rId4"/>
    <p:sldLayoutId id="2147483777" r:id="rId5"/>
    <p:sldLayoutId id="2147483776" r:id="rId6"/>
    <p:sldLayoutId id="2147483775" r:id="rId7"/>
    <p:sldLayoutId id="2147483774" r:id="rId8"/>
    <p:sldLayoutId id="2147483773" r:id="rId9"/>
    <p:sldLayoutId id="2147483772" r:id="rId10"/>
    <p:sldLayoutId id="2147483771" r:id="rId1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710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D3404EB-8345-4AC9-B18F-0D1D0D146190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6AED201-781E-42AD-95DA-15CB76372B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1" r:id="rId2"/>
    <p:sldLayoutId id="2147483790" r:id="rId3"/>
    <p:sldLayoutId id="2147483789" r:id="rId4"/>
    <p:sldLayoutId id="2147483788" r:id="rId5"/>
    <p:sldLayoutId id="2147483787" r:id="rId6"/>
    <p:sldLayoutId id="2147483786" r:id="rId7"/>
    <p:sldLayoutId id="2147483785" r:id="rId8"/>
    <p:sldLayoutId id="2147483784" r:id="rId9"/>
    <p:sldLayoutId id="2147483783" r:id="rId10"/>
    <p:sldLayoutId id="2147483782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5939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CFB1A19-578E-4846-ADA9-2CF24DD7A092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04D0D89-ED98-4C82-BD7B-588AF5804A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2" r:id="rId2"/>
    <p:sldLayoutId id="2147483801" r:id="rId3"/>
    <p:sldLayoutId id="2147483800" r:id="rId4"/>
    <p:sldLayoutId id="2147483799" r:id="rId5"/>
    <p:sldLayoutId id="2147483798" r:id="rId6"/>
    <p:sldLayoutId id="2147483797" r:id="rId7"/>
    <p:sldLayoutId id="2147483796" r:id="rId8"/>
    <p:sldLayoutId id="2147483795" r:id="rId9"/>
    <p:sldLayoutId id="2147483794" r:id="rId10"/>
    <p:sldLayoutId id="2147483793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  <a:endParaRPr lang="ru-RU" smtClean="0"/>
          </a:p>
        </p:txBody>
      </p:sp>
      <p:sp>
        <p:nvSpPr>
          <p:cNvPr id="7168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ED51BFF-ED01-4C00-8C38-609B1CAE87C8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CA6B047-F201-4516-AED2-28FEF38FC4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3" r:id="rId2"/>
    <p:sldLayoutId id="2147483812" r:id="rId3"/>
    <p:sldLayoutId id="2147483811" r:id="rId4"/>
    <p:sldLayoutId id="2147483810" r:id="rId5"/>
    <p:sldLayoutId id="2147483809" r:id="rId6"/>
    <p:sldLayoutId id="2147483808" r:id="rId7"/>
    <p:sldLayoutId id="2147483807" r:id="rId8"/>
    <p:sldLayoutId id="2147483806" r:id="rId9"/>
    <p:sldLayoutId id="2147483805" r:id="rId10"/>
    <p:sldLayoutId id="2147483804" r:id="rId1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  <a:endParaRPr lang="ru-RU" smtClean="0"/>
          </a:p>
        </p:txBody>
      </p:sp>
      <p:sp>
        <p:nvSpPr>
          <p:cNvPr id="8397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94D149C-E90B-4747-A727-0215CDBAC4D6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04027F6-01A2-4007-B124-1547B0EE37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4" r:id="rId2"/>
    <p:sldLayoutId id="2147483823" r:id="rId3"/>
    <p:sldLayoutId id="2147483822" r:id="rId4"/>
    <p:sldLayoutId id="2147483821" r:id="rId5"/>
    <p:sldLayoutId id="2147483820" r:id="rId6"/>
    <p:sldLayoutId id="2147483819" r:id="rId7"/>
    <p:sldLayoutId id="2147483818" r:id="rId8"/>
    <p:sldLayoutId id="2147483817" r:id="rId9"/>
    <p:sldLayoutId id="2147483816" r:id="rId10"/>
    <p:sldLayoutId id="2147483815" r:id="rId1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  <a:endParaRPr lang="ru-RU" smtClean="0"/>
          </a:p>
        </p:txBody>
      </p:sp>
      <p:sp>
        <p:nvSpPr>
          <p:cNvPr id="96259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5E5548C-81C6-482E-8F39-DB935102D3C8}" type="datetime1">
              <a:rPr lang="ru-RU"/>
              <a:pPr>
                <a:defRPr/>
              </a:pPr>
              <a:t>18.07.2017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C35673E-9300-4EC5-8A51-A239391F13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5" r:id="rId2"/>
    <p:sldLayoutId id="2147483834" r:id="rId3"/>
    <p:sldLayoutId id="2147483833" r:id="rId4"/>
    <p:sldLayoutId id="2147483832" r:id="rId5"/>
    <p:sldLayoutId id="2147483831" r:id="rId6"/>
    <p:sldLayoutId id="2147483830" r:id="rId7"/>
    <p:sldLayoutId id="2147483829" r:id="rId8"/>
    <p:sldLayoutId id="2147483828" r:id="rId9"/>
    <p:sldLayoutId id="2147483827" r:id="rId10"/>
    <p:sldLayoutId id="2147483826" r:id="rId1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5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0.xml"/><Relationship Id="rId4" Type="http://schemas.openxmlformats.org/officeDocument/2006/relationships/image" Target="../media/image2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1.xml"/><Relationship Id="rId4" Type="http://schemas.openxmlformats.org/officeDocument/2006/relationships/image" Target="../media/image3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2.xml"/><Relationship Id="rId4" Type="http://schemas.openxmlformats.org/officeDocument/2006/relationships/image" Target="../media/image4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3.xml"/><Relationship Id="rId4" Type="http://schemas.openxmlformats.org/officeDocument/2006/relationships/image" Target="../media/image5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6.xml"/><Relationship Id="rId5" Type="http://schemas.openxmlformats.org/officeDocument/2006/relationships/image" Target="../media/image7.wmf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Slide Number Placeholder 15"/>
          <p:cNvSpPr txBox="1">
            <a:spLocks noGrp="1"/>
          </p:cNvSpPr>
          <p:nvPr/>
        </p:nvSpPr>
        <p:spPr bwMode="auto">
          <a:xfrm>
            <a:off x="6553200" y="4767263"/>
            <a:ext cx="213360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endParaRPr lang="ru-RU" sz="1400" b="1">
              <a:latin typeface="Calibri" pitchFamily="34" charset="0"/>
            </a:endParaRPr>
          </a:p>
        </p:txBody>
      </p:sp>
      <p:sp>
        <p:nvSpPr>
          <p:cNvPr id="158723" name="Прямоугольник 2"/>
          <p:cNvSpPr>
            <a:spLocks noChangeArrowheads="1"/>
          </p:cNvSpPr>
          <p:nvPr/>
        </p:nvSpPr>
        <p:spPr bwMode="auto">
          <a:xfrm>
            <a:off x="287338" y="2689225"/>
            <a:ext cx="1792287" cy="854075"/>
          </a:xfrm>
          <a:prstGeom prst="rect">
            <a:avLst/>
          </a:prstGeom>
          <a:noFill/>
          <a:ln w="15875">
            <a:noFill/>
            <a:prstDash val="dash"/>
            <a:miter lim="800000"/>
            <a:headEnd/>
            <a:tailEnd/>
          </a:ln>
        </p:spPr>
        <p:txBody>
          <a:bodyPr lIns="54000" tIns="46800" rIns="54000" bIns="46800">
            <a:spAutoFit/>
          </a:bodyPr>
          <a:lstStyle/>
          <a:p>
            <a:pPr defTabSz="914400">
              <a:lnSpc>
                <a:spcPts val="2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ru-RU" altLang="ru-RU" sz="1400" b="1">
                <a:solidFill>
                  <a:schemeClr val="bg1"/>
                </a:solidFill>
                <a:latin typeface="Corbel" pitchFamily="34" charset="0"/>
                <a:sym typeface="Helvetica" pitchFamily="34" charset="0"/>
              </a:rPr>
              <a:t>Экономика недополучает инвестиции</a:t>
            </a:r>
          </a:p>
        </p:txBody>
      </p:sp>
      <p:sp>
        <p:nvSpPr>
          <p:cNvPr id="158724" name="Title 2"/>
          <p:cNvSpPr>
            <a:spLocks/>
          </p:cNvSpPr>
          <p:nvPr/>
        </p:nvSpPr>
        <p:spPr bwMode="auto">
          <a:xfrm>
            <a:off x="685800" y="1136650"/>
            <a:ext cx="7772400" cy="110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914400"/>
            <a:r>
              <a:rPr lang="ru-RU" sz="3600" b="1">
                <a:latin typeface="Calibri" pitchFamily="34" charset="0"/>
              </a:rPr>
              <a:t>Оценка экономического эффекта от налога на выведенный капитал (НВК)</a:t>
            </a:r>
          </a:p>
        </p:txBody>
      </p:sp>
      <p:sp>
        <p:nvSpPr>
          <p:cNvPr id="158725" name="Subtitle 3"/>
          <p:cNvSpPr>
            <a:spLocks/>
          </p:cNvSpPr>
          <p:nvPr/>
        </p:nvSpPr>
        <p:spPr bwMode="auto">
          <a:xfrm>
            <a:off x="979488" y="3386138"/>
            <a:ext cx="8054975" cy="81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000">
                <a:latin typeface="Corbel" pitchFamily="34" charset="0"/>
              </a:rPr>
              <a:t>Анатолий Амелин  </a:t>
            </a:r>
          </a:p>
          <a:p>
            <a:pPr algn="r">
              <a:lnSpc>
                <a:spcPct val="80000"/>
              </a:lnSpc>
              <a:spcBef>
                <a:spcPct val="20000"/>
              </a:spcBef>
              <a:buFont typeface="Arial" charset="0"/>
              <a:buNone/>
            </a:pPr>
            <a:r>
              <a:rPr lang="ru-RU" sz="2000">
                <a:latin typeface="Corbel" pitchFamily="34" charset="0"/>
              </a:rPr>
              <a:t>директор экономических программ</a:t>
            </a:r>
          </a:p>
        </p:txBody>
      </p:sp>
      <p:sp>
        <p:nvSpPr>
          <p:cNvPr id="158726" name="Прямоугольник 2"/>
          <p:cNvSpPr>
            <a:spLocks noChangeArrowheads="1"/>
          </p:cNvSpPr>
          <p:nvPr/>
        </p:nvSpPr>
        <p:spPr bwMode="auto">
          <a:xfrm>
            <a:off x="287338" y="4230688"/>
            <a:ext cx="8613775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118800">
            <a:spAutoFit/>
          </a:bodyPr>
          <a:lstStyle/>
          <a:p>
            <a:pPr algn="ctr" defTabSz="914400">
              <a:lnSpc>
                <a:spcPct val="90000"/>
              </a:lnSpc>
              <a:buClr>
                <a:schemeClr val="tx1"/>
              </a:buClr>
            </a:pPr>
            <a:r>
              <a:rPr lang="ru-RU" sz="1200">
                <a:latin typeface="Corbel" pitchFamily="34" charset="0"/>
              </a:rPr>
              <a:t>Июль </a:t>
            </a:r>
            <a:r>
              <a:rPr lang="ru-RU" sz="1400">
                <a:latin typeface="Corbel" pitchFamily="34" charset="0"/>
              </a:rPr>
              <a:t>2017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Title 1"/>
          <p:cNvSpPr>
            <a:spLocks noGrp="1"/>
          </p:cNvSpPr>
          <p:nvPr>
            <p:ph type="title" idx="4294967295"/>
          </p:nvPr>
        </p:nvSpPr>
        <p:spPr>
          <a:xfrm>
            <a:off x="457200" y="149225"/>
            <a:ext cx="8229600" cy="739775"/>
          </a:xfrm>
        </p:spPr>
        <p:txBody>
          <a:bodyPr/>
          <a:lstStyle/>
          <a:p>
            <a:pPr eaLnBrk="1" hangingPunct="1"/>
            <a:r>
              <a:rPr lang="ru-RU" sz="3000" b="1" u="sng" smtClean="0">
                <a:latin typeface="Arial" charset="0"/>
              </a:rPr>
              <a:t>Эффект для Бюджета</a:t>
            </a:r>
            <a:endParaRPr lang="en-US" sz="3000" b="1" u="sng" smtClean="0">
              <a:latin typeface="Arial" charset="0"/>
            </a:endParaRPr>
          </a:p>
        </p:txBody>
      </p:sp>
      <p:sp>
        <p:nvSpPr>
          <p:cNvPr id="27656" name="Slide Number Placeholder 15"/>
          <p:cNvSpPr txBox="1">
            <a:spLocks noGrp="1"/>
          </p:cNvSpPr>
          <p:nvPr/>
        </p:nvSpPr>
        <p:spPr bwMode="auto">
          <a:xfrm>
            <a:off x="6553200" y="4767263"/>
            <a:ext cx="2133600" cy="2746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fld id="{703ADD78-EF37-4A50-9001-5E26EB0FA6E3}" type="slidenum">
              <a:rPr lang="ru-RU" sz="1400" b="1">
                <a:latin typeface="+mn-lt"/>
              </a:rPr>
              <a:pPr algn="r">
                <a:defRPr/>
              </a:pPr>
              <a:t>10</a:t>
            </a:fld>
            <a:endParaRPr lang="ru-RU" sz="1400" b="1">
              <a:latin typeface="+mn-lt"/>
            </a:endParaRPr>
          </a:p>
        </p:txBody>
      </p:sp>
      <p:sp>
        <p:nvSpPr>
          <p:cNvPr id="173060" name="Прямоугольник 2"/>
          <p:cNvSpPr>
            <a:spLocks noChangeArrowheads="1"/>
          </p:cNvSpPr>
          <p:nvPr/>
        </p:nvSpPr>
        <p:spPr bwMode="auto">
          <a:xfrm>
            <a:off x="287338" y="2878138"/>
            <a:ext cx="1792287" cy="600075"/>
          </a:xfrm>
          <a:prstGeom prst="rect">
            <a:avLst/>
          </a:prstGeom>
          <a:noFill/>
          <a:ln w="15875">
            <a:noFill/>
            <a:prstDash val="dash"/>
            <a:miter lim="800000"/>
            <a:headEnd/>
            <a:tailEnd/>
          </a:ln>
        </p:spPr>
        <p:txBody>
          <a:bodyPr lIns="54000" tIns="46800" rIns="54000" bIns="46800">
            <a:spAutoFit/>
          </a:bodyPr>
          <a:lstStyle/>
          <a:p>
            <a:pPr defTabSz="914400">
              <a:lnSpc>
                <a:spcPts val="2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ru-RU" altLang="ru-RU" sz="1400" b="1">
                <a:solidFill>
                  <a:schemeClr val="bg1"/>
                </a:solidFill>
                <a:sym typeface="Helvetica" pitchFamily="34" charset="0"/>
              </a:rPr>
              <a:t>Недостатки налога на прибыль    </a:t>
            </a:r>
          </a:p>
        </p:txBody>
      </p:sp>
      <p:sp>
        <p:nvSpPr>
          <p:cNvPr id="173061" name="Прямоугольник 2"/>
          <p:cNvSpPr>
            <a:spLocks noChangeArrowheads="1"/>
          </p:cNvSpPr>
          <p:nvPr/>
        </p:nvSpPr>
        <p:spPr bwMode="auto">
          <a:xfrm>
            <a:off x="390525" y="992188"/>
            <a:ext cx="8296275" cy="2847975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 tIns="46800"/>
          <a:lstStyle/>
          <a:p>
            <a:pPr algn="ctr" defTabSz="91440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endParaRPr lang="ru-RU" sz="200" b="1">
              <a:latin typeface="Corbel" pitchFamily="34" charset="0"/>
            </a:endParaRPr>
          </a:p>
          <a:p>
            <a:pPr algn="just" defTabSz="91440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ru-RU">
                <a:latin typeface="Corbel" pitchFamily="34" charset="0"/>
              </a:rPr>
              <a:t>Для покрытия дефицита Бюджета в 2018-2019 гг. (</a:t>
            </a:r>
            <a:r>
              <a:rPr lang="ru-RU" sz="2000" b="1">
                <a:solidFill>
                  <a:schemeClr val="accent2"/>
                </a:solidFill>
                <a:latin typeface="Corbel" pitchFamily="34" charset="0"/>
              </a:rPr>
              <a:t>25 </a:t>
            </a:r>
            <a:r>
              <a:rPr lang="ru-RU" sz="1600" b="1">
                <a:solidFill>
                  <a:schemeClr val="accent2"/>
                </a:solidFill>
                <a:latin typeface="Corbel" pitchFamily="34" charset="0"/>
              </a:rPr>
              <a:t>млрд. грн</a:t>
            </a:r>
            <a:r>
              <a:rPr lang="ru-RU" i="1">
                <a:latin typeface="Corbel" pitchFamily="34" charset="0"/>
              </a:rPr>
              <a:t>.</a:t>
            </a:r>
            <a:r>
              <a:rPr lang="ru-RU">
                <a:latin typeface="Corbel" pitchFamily="34" charset="0"/>
              </a:rPr>
              <a:t> или </a:t>
            </a:r>
            <a:r>
              <a:rPr lang="en-US" sz="2000" b="1">
                <a:solidFill>
                  <a:schemeClr val="accent2"/>
                </a:solidFill>
                <a:latin typeface="Corbel" pitchFamily="34" charset="0"/>
              </a:rPr>
              <a:t>$</a:t>
            </a:r>
            <a:r>
              <a:rPr lang="ru-RU" sz="2000" b="1">
                <a:solidFill>
                  <a:schemeClr val="accent2"/>
                </a:solidFill>
                <a:latin typeface="Corbel" pitchFamily="34" charset="0"/>
              </a:rPr>
              <a:t>0,8</a:t>
            </a:r>
            <a:r>
              <a:rPr lang="en-US" sz="2000" b="1">
                <a:solidFill>
                  <a:schemeClr val="accent2"/>
                </a:solidFill>
                <a:latin typeface="Corbel" pitchFamily="34" charset="0"/>
              </a:rPr>
              <a:t> </a:t>
            </a:r>
            <a:r>
              <a:rPr lang="ru-RU" sz="1600" b="1">
                <a:solidFill>
                  <a:schemeClr val="accent2"/>
                </a:solidFill>
                <a:latin typeface="Corbel" pitchFamily="34" charset="0"/>
              </a:rPr>
              <a:t>млрд</a:t>
            </a:r>
            <a:r>
              <a:rPr lang="ru-RU">
                <a:latin typeface="Corbel" pitchFamily="34" charset="0"/>
              </a:rPr>
              <a:t>.)</a:t>
            </a:r>
            <a:r>
              <a:rPr lang="en-US">
                <a:latin typeface="Corbel" pitchFamily="34" charset="0"/>
              </a:rPr>
              <a:t> </a:t>
            </a:r>
            <a:r>
              <a:rPr lang="ru-RU">
                <a:latin typeface="Corbel" pitchFamily="34" charset="0"/>
              </a:rPr>
              <a:t>могут быть использованы следующие инструменты:</a:t>
            </a:r>
          </a:p>
          <a:p>
            <a:pPr algn="just" defTabSz="91440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endParaRPr lang="ru-RU" sz="2000">
              <a:latin typeface="Corbel" pitchFamily="34" charset="0"/>
            </a:endParaRPr>
          </a:p>
          <a:p>
            <a:pPr marL="742950" lvl="1" indent="-285750" defTabSz="914400">
              <a:lnSpc>
                <a:spcPts val="2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ru-RU" sz="2000" b="1">
                <a:latin typeface="Corbel" pitchFamily="34" charset="0"/>
              </a:rPr>
              <a:t>Сокращение Госрасходов </a:t>
            </a:r>
          </a:p>
          <a:p>
            <a:pPr marL="742950" lvl="1" indent="-285750" defTabSz="914400">
              <a:lnSpc>
                <a:spcPts val="2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ru-RU" sz="2000" b="1">
                <a:latin typeface="Corbel" pitchFamily="34" charset="0"/>
              </a:rPr>
              <a:t> </a:t>
            </a:r>
          </a:p>
          <a:p>
            <a:pPr marL="742950" lvl="1" indent="-285750" defTabSz="914400">
              <a:lnSpc>
                <a:spcPts val="2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ru-RU" sz="2000" b="1">
                <a:latin typeface="Corbel" pitchFamily="34" charset="0"/>
              </a:rPr>
              <a:t>Выпуск ОВГЗ</a:t>
            </a:r>
          </a:p>
          <a:p>
            <a:pPr marL="742950" lvl="1" indent="-285750" defTabSz="914400">
              <a:lnSpc>
                <a:spcPts val="2000"/>
              </a:lnSpc>
              <a:buClr>
                <a:schemeClr val="tx1"/>
              </a:buClr>
              <a:buFont typeface="Wingdings" pitchFamily="2" charset="2"/>
              <a:buNone/>
            </a:pPr>
            <a:endParaRPr lang="ru-RU" sz="2000" b="1">
              <a:latin typeface="Corbel" pitchFamily="34" charset="0"/>
            </a:endParaRPr>
          </a:p>
          <a:p>
            <a:pPr marL="742950" lvl="1" indent="-285750" defTabSz="914400">
              <a:lnSpc>
                <a:spcPts val="2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ru-RU" sz="2000" b="1">
                <a:latin typeface="Corbel" pitchFamily="34" charset="0"/>
              </a:rPr>
              <a:t>Целевые внешние займы </a:t>
            </a:r>
          </a:p>
          <a:p>
            <a:pPr marL="742950" lvl="1" indent="-285750" defTabSz="914400">
              <a:lnSpc>
                <a:spcPts val="2000"/>
              </a:lnSpc>
              <a:buClr>
                <a:schemeClr val="tx1"/>
              </a:buClr>
              <a:buFont typeface="Wingdings" pitchFamily="2" charset="2"/>
              <a:buNone/>
            </a:pPr>
            <a:endParaRPr lang="ru-RU" sz="2000" b="1">
              <a:latin typeface="Corbel" pitchFamily="34" charset="0"/>
            </a:endParaRPr>
          </a:p>
          <a:p>
            <a:pPr marL="742950" lvl="1" indent="-285750" defTabSz="914400">
              <a:lnSpc>
                <a:spcPts val="2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ru-RU" sz="2000">
                <a:latin typeface="Corbel" pitchFamily="34" charset="0"/>
              </a:rPr>
              <a:t>Повышение фискального давления</a:t>
            </a:r>
            <a:br>
              <a:rPr lang="ru-RU" sz="2000">
                <a:latin typeface="Corbel" pitchFamily="34" charset="0"/>
              </a:rPr>
            </a:br>
            <a:endParaRPr lang="ru-RU" sz="1200" b="1">
              <a:latin typeface="Corbel" pitchFamily="34" charset="0"/>
            </a:endParaRPr>
          </a:p>
        </p:txBody>
      </p:sp>
      <p:sp>
        <p:nvSpPr>
          <p:cNvPr id="173062" name="Прямоугольник 2"/>
          <p:cNvSpPr>
            <a:spLocks noChangeArrowheads="1"/>
          </p:cNvSpPr>
          <p:nvPr/>
        </p:nvSpPr>
        <p:spPr bwMode="auto">
          <a:xfrm>
            <a:off x="390525" y="3840163"/>
            <a:ext cx="8296275" cy="646112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 tIns="46800"/>
          <a:lstStyle/>
          <a:p>
            <a:pPr algn="ctr" defTabSz="91440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endParaRPr lang="ru-RU" sz="200" b="1">
              <a:latin typeface="Corbel" pitchFamily="34" charset="0"/>
            </a:endParaRPr>
          </a:p>
          <a:p>
            <a:pPr algn="just" defTabSz="91440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ru-RU" sz="1600"/>
              <a:t>Займы можно будет отдавать уже с </a:t>
            </a:r>
            <a:r>
              <a:rPr lang="ru-RU" sz="1600" b="1">
                <a:solidFill>
                  <a:srgbClr val="21853E"/>
                </a:solidFill>
              </a:rPr>
              <a:t>третьего года</a:t>
            </a:r>
            <a:r>
              <a:rPr lang="ru-RU" sz="1600"/>
              <a:t> со старта реформы за счет прямых поступлений от НВК, дополнительных поступлений от НДС.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Title 2"/>
          <p:cNvSpPr>
            <a:spLocks noGrp="1"/>
          </p:cNvSpPr>
          <p:nvPr>
            <p:ph type="title" idx="4294967295"/>
          </p:nvPr>
        </p:nvSpPr>
        <p:spPr>
          <a:xfrm>
            <a:off x="228600" y="0"/>
            <a:ext cx="8686800" cy="857250"/>
          </a:xfrm>
        </p:spPr>
        <p:txBody>
          <a:bodyPr/>
          <a:lstStyle/>
          <a:p>
            <a:pPr eaLnBrk="1" hangingPunct="1"/>
            <a:r>
              <a:rPr lang="ru-RU" sz="2800" b="1" u="sng" smtClean="0">
                <a:latin typeface="Arial" charset="0"/>
              </a:rPr>
              <a:t>Компенсаторы </a:t>
            </a:r>
          </a:p>
        </p:txBody>
      </p:sp>
      <p:sp>
        <p:nvSpPr>
          <p:cNvPr id="30725" name="Slide Number Placeholder 22"/>
          <p:cNvSpPr txBox="1">
            <a:spLocks noGrp="1"/>
          </p:cNvSpPr>
          <p:nvPr/>
        </p:nvSpPr>
        <p:spPr bwMode="auto">
          <a:xfrm>
            <a:off x="6553200" y="4767263"/>
            <a:ext cx="2133600" cy="2746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fld id="{FCDB9BC5-7438-4D28-A013-7A770058C2A8}" type="slidenum">
              <a:rPr lang="ru-RU" sz="1400" b="1">
                <a:latin typeface="+mn-lt"/>
              </a:rPr>
              <a:pPr algn="r">
                <a:defRPr/>
              </a:pPr>
              <a:t>11</a:t>
            </a:fld>
            <a:endParaRPr lang="ru-RU" sz="1400" b="1">
              <a:latin typeface="+mn-lt"/>
            </a:endParaRPr>
          </a:p>
        </p:txBody>
      </p:sp>
      <p:sp>
        <p:nvSpPr>
          <p:cNvPr id="174084" name="Прямоугольник 2"/>
          <p:cNvSpPr>
            <a:spLocks noChangeArrowheads="1"/>
          </p:cNvSpPr>
          <p:nvPr/>
        </p:nvSpPr>
        <p:spPr bwMode="auto">
          <a:xfrm>
            <a:off x="460375" y="857250"/>
            <a:ext cx="8226425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82800">
            <a:spAutoFit/>
          </a:bodyPr>
          <a:lstStyle/>
          <a:p>
            <a:pPr defTabSz="91440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ru-RU" sz="1600" b="1">
                <a:latin typeface="Corbel" pitchFamily="34" charset="0"/>
              </a:rPr>
              <a:t>   Дополнительные поступления в Бюджет от введения НВК в 2018-2022 гг.</a:t>
            </a:r>
          </a:p>
        </p:txBody>
      </p:sp>
      <p:sp>
        <p:nvSpPr>
          <p:cNvPr id="174085" name="Прямоугольник 2"/>
          <p:cNvSpPr>
            <a:spLocks noChangeArrowheads="1"/>
          </p:cNvSpPr>
          <p:nvPr/>
        </p:nvSpPr>
        <p:spPr bwMode="auto">
          <a:xfrm>
            <a:off x="390525" y="4443413"/>
            <a:ext cx="5935663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118800">
            <a:spAutoFit/>
          </a:bodyPr>
          <a:lstStyle/>
          <a:p>
            <a:pPr defTabSz="91440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ru-RU" sz="900" i="1">
                <a:latin typeface="Corbel" pitchFamily="34" charset="0"/>
              </a:rPr>
              <a:t>Источник: оценка </a:t>
            </a:r>
            <a:r>
              <a:rPr lang="en-US" sz="900" i="1">
                <a:latin typeface="Corbel" pitchFamily="34" charset="0"/>
              </a:rPr>
              <a:t>Ukrainian Institute for the Future </a:t>
            </a:r>
            <a:endParaRPr lang="ru-RU" sz="900" i="1">
              <a:latin typeface="Corbel" pitchFamily="34" charset="0"/>
            </a:endParaRPr>
          </a:p>
        </p:txBody>
      </p:sp>
      <p:sp>
        <p:nvSpPr>
          <p:cNvPr id="174086" name="Прямоугольник 22"/>
          <p:cNvSpPr>
            <a:spLocks noChangeArrowheads="1"/>
          </p:cNvSpPr>
          <p:nvPr/>
        </p:nvSpPr>
        <p:spPr bwMode="auto">
          <a:xfrm>
            <a:off x="874713" y="1265238"/>
            <a:ext cx="2681287" cy="3143250"/>
          </a:xfrm>
          <a:prstGeom prst="rect">
            <a:avLst/>
          </a:prstGeom>
          <a:solidFill>
            <a:srgbClr val="21853E"/>
          </a:solidFill>
          <a:ln w="25400" algn="ctr">
            <a:solidFill>
              <a:srgbClr val="003300"/>
            </a:solidFill>
            <a:miter lim="800000"/>
            <a:headEnd/>
            <a:tailEnd/>
          </a:ln>
        </p:spPr>
        <p:txBody>
          <a:bodyPr lIns="54000" tIns="10800" rIns="54000" bIns="10800" anchor="ctr"/>
          <a:lstStyle/>
          <a:p>
            <a:pPr algn="ctr"/>
            <a:r>
              <a:rPr lang="ru-RU" sz="2400" b="1">
                <a:solidFill>
                  <a:srgbClr val="FFFFFF"/>
                </a:solidFill>
                <a:latin typeface="Corbel" pitchFamily="34" charset="0"/>
              </a:rPr>
              <a:t>Всего за 5 лет  </a:t>
            </a:r>
          </a:p>
          <a:p>
            <a:pPr algn="ctr"/>
            <a:r>
              <a:rPr lang="ru-RU" sz="2400" b="1">
                <a:solidFill>
                  <a:srgbClr val="FFFFFF"/>
                </a:solidFill>
                <a:latin typeface="Corbel" pitchFamily="34" charset="0"/>
              </a:rPr>
              <a:t> </a:t>
            </a:r>
            <a:r>
              <a:rPr lang="uk-UA" sz="3200" b="1">
                <a:solidFill>
                  <a:srgbClr val="FFFFFF"/>
                </a:solidFill>
                <a:latin typeface="Corbel" pitchFamily="34" charset="0"/>
              </a:rPr>
              <a:t>604</a:t>
            </a:r>
            <a:r>
              <a:rPr lang="uk-UA" sz="2400" b="1">
                <a:solidFill>
                  <a:srgbClr val="FFFFFF"/>
                </a:solidFill>
                <a:latin typeface="Corbel" pitchFamily="34" charset="0"/>
              </a:rPr>
              <a:t> млрд. грн</a:t>
            </a:r>
            <a:r>
              <a:rPr lang="uk-UA" sz="2800" b="1">
                <a:solidFill>
                  <a:srgbClr val="FFFFFF"/>
                </a:solidFill>
                <a:latin typeface="Corbel" pitchFamily="34" charset="0"/>
              </a:rPr>
              <a:t>.  </a:t>
            </a:r>
            <a:r>
              <a:rPr lang="uk-UA" sz="1400" b="1" i="1">
                <a:solidFill>
                  <a:srgbClr val="FFFFFF"/>
                </a:solidFill>
                <a:latin typeface="Corbel" pitchFamily="34" charset="0"/>
              </a:rPr>
              <a:t>В</a:t>
            </a:r>
            <a:r>
              <a:rPr lang="ru-RU" sz="1400" b="1" i="1">
                <a:solidFill>
                  <a:srgbClr val="FFFFFF"/>
                </a:solidFill>
                <a:latin typeface="Corbel" pitchFamily="34" charset="0"/>
              </a:rPr>
              <a:t> среднем</a:t>
            </a:r>
            <a:r>
              <a:rPr lang="ru-RU" sz="2800" b="1" i="1">
                <a:solidFill>
                  <a:srgbClr val="FFFFFF"/>
                </a:solidFill>
                <a:latin typeface="Corbel" pitchFamily="34" charset="0"/>
              </a:rPr>
              <a:t> </a:t>
            </a:r>
            <a:r>
              <a:rPr lang="ru-RU" sz="2400" b="1" i="1">
                <a:solidFill>
                  <a:srgbClr val="FFFFFF"/>
                </a:solidFill>
                <a:latin typeface="Corbel" pitchFamily="34" charset="0"/>
              </a:rPr>
              <a:t>2,7%</a:t>
            </a:r>
            <a:r>
              <a:rPr lang="ru-RU" b="1" i="1">
                <a:solidFill>
                  <a:srgbClr val="FFFFFF"/>
                </a:solidFill>
                <a:latin typeface="Corbel" pitchFamily="34" charset="0"/>
              </a:rPr>
              <a:t> ВВП в год </a:t>
            </a:r>
          </a:p>
          <a:p>
            <a:pPr algn="ctr"/>
            <a:endParaRPr lang="ru-RU" b="1" i="1">
              <a:solidFill>
                <a:srgbClr val="FFFFFF"/>
              </a:solidFill>
              <a:latin typeface="Corbel" pitchFamily="34" charset="0"/>
            </a:endParaRPr>
          </a:p>
          <a:p>
            <a:pPr algn="ctr"/>
            <a:r>
              <a:rPr lang="ru-RU" sz="1200" i="1">
                <a:latin typeface="Corbel" pitchFamily="34" charset="0"/>
              </a:rPr>
              <a:t>Для сравнения поступления от налога на прибыль –  2,1% ВВП в год</a:t>
            </a:r>
            <a:endParaRPr lang="uk-UA" sz="1200" i="1">
              <a:latin typeface="Corbel" pitchFamily="34" charset="0"/>
            </a:endParaRPr>
          </a:p>
          <a:p>
            <a:pPr algn="ctr"/>
            <a:endParaRPr lang="ru-RU" sz="2800" b="1">
              <a:solidFill>
                <a:srgbClr val="FFFFFF"/>
              </a:solidFill>
              <a:latin typeface="Corbel" pitchFamily="34" charset="0"/>
            </a:endParaRPr>
          </a:p>
        </p:txBody>
      </p:sp>
      <p:sp>
        <p:nvSpPr>
          <p:cNvPr id="174087" name="Прямоугольник 22"/>
          <p:cNvSpPr>
            <a:spLocks noChangeArrowheads="1"/>
          </p:cNvSpPr>
          <p:nvPr/>
        </p:nvSpPr>
        <p:spPr bwMode="auto">
          <a:xfrm>
            <a:off x="3733800" y="1285875"/>
            <a:ext cx="3979863" cy="614363"/>
          </a:xfrm>
          <a:prstGeom prst="rect">
            <a:avLst/>
          </a:prstGeom>
          <a:noFill/>
          <a:ln w="25400" algn="ctr">
            <a:solidFill>
              <a:srgbClr val="333333"/>
            </a:solidFill>
            <a:miter lim="800000"/>
            <a:headEnd/>
            <a:tailEnd/>
          </a:ln>
        </p:spPr>
        <p:txBody>
          <a:bodyPr lIns="54000" tIns="10800" rIns="54000" bIns="10800" anchor="ctr"/>
          <a:lstStyle/>
          <a:p>
            <a:pPr algn="ctr"/>
            <a:r>
              <a:rPr lang="ru-RU" sz="1100" b="1">
                <a:latin typeface="Corbel" pitchFamily="34" charset="0"/>
              </a:rPr>
              <a:t>Прямые поступления от НВК - </a:t>
            </a:r>
            <a:r>
              <a:rPr lang="uk-UA" b="1">
                <a:solidFill>
                  <a:srgbClr val="21853E"/>
                </a:solidFill>
                <a:latin typeface="Corbel" pitchFamily="34" charset="0"/>
              </a:rPr>
              <a:t>208</a:t>
            </a:r>
            <a:r>
              <a:rPr lang="uk-UA" sz="1600" b="1">
                <a:solidFill>
                  <a:srgbClr val="21853E"/>
                </a:solidFill>
                <a:latin typeface="Corbel" pitchFamily="34" charset="0"/>
              </a:rPr>
              <a:t> </a:t>
            </a:r>
            <a:r>
              <a:rPr lang="uk-UA" sz="1100" b="1">
                <a:solidFill>
                  <a:srgbClr val="21853E"/>
                </a:solidFill>
                <a:latin typeface="Corbel" pitchFamily="34" charset="0"/>
              </a:rPr>
              <a:t>млрд. грн</a:t>
            </a:r>
            <a:r>
              <a:rPr lang="uk-UA" sz="1100" b="1">
                <a:latin typeface="Corbel" pitchFamily="34" charset="0"/>
              </a:rPr>
              <a:t>.</a:t>
            </a:r>
            <a:r>
              <a:rPr lang="uk-UA" sz="1100" b="1">
                <a:solidFill>
                  <a:srgbClr val="FFFFFF"/>
                </a:solidFill>
                <a:latin typeface="Corbel" pitchFamily="34" charset="0"/>
              </a:rPr>
              <a:t>  </a:t>
            </a:r>
            <a:endParaRPr lang="ru-RU" sz="1100" b="1">
              <a:solidFill>
                <a:srgbClr val="FFFFFF"/>
              </a:solidFill>
              <a:latin typeface="Corbel" pitchFamily="34" charset="0"/>
            </a:endParaRPr>
          </a:p>
        </p:txBody>
      </p:sp>
      <p:sp>
        <p:nvSpPr>
          <p:cNvPr id="174088" name="Прямоугольник 22"/>
          <p:cNvSpPr>
            <a:spLocks noChangeArrowheads="1"/>
          </p:cNvSpPr>
          <p:nvPr/>
        </p:nvSpPr>
        <p:spPr bwMode="auto">
          <a:xfrm>
            <a:off x="3733800" y="2116138"/>
            <a:ext cx="3979863" cy="614362"/>
          </a:xfrm>
          <a:prstGeom prst="rect">
            <a:avLst/>
          </a:prstGeom>
          <a:noFill/>
          <a:ln w="25400" algn="ctr">
            <a:solidFill>
              <a:srgbClr val="333333"/>
            </a:solidFill>
            <a:miter lim="800000"/>
            <a:headEnd/>
            <a:tailEnd/>
          </a:ln>
        </p:spPr>
        <p:txBody>
          <a:bodyPr lIns="54000" tIns="10800" rIns="54000" bIns="10800" anchor="ctr"/>
          <a:lstStyle/>
          <a:p>
            <a:pPr algn="ctr"/>
            <a:r>
              <a:rPr lang="ru-RU" sz="1100" b="1">
                <a:latin typeface="Corbel" pitchFamily="34" charset="0"/>
              </a:rPr>
              <a:t>Дополнительный НДС - </a:t>
            </a:r>
            <a:r>
              <a:rPr lang="uk-UA" b="1">
                <a:solidFill>
                  <a:srgbClr val="21853E"/>
                </a:solidFill>
                <a:latin typeface="Corbel" pitchFamily="34" charset="0"/>
              </a:rPr>
              <a:t>188</a:t>
            </a:r>
            <a:r>
              <a:rPr lang="uk-UA" sz="1100" b="1">
                <a:solidFill>
                  <a:srgbClr val="21853E"/>
                </a:solidFill>
                <a:latin typeface="Corbel" pitchFamily="34" charset="0"/>
              </a:rPr>
              <a:t> млрд. грн</a:t>
            </a:r>
            <a:r>
              <a:rPr lang="uk-UA" sz="1100" b="1">
                <a:latin typeface="Corbel" pitchFamily="34" charset="0"/>
              </a:rPr>
              <a:t>.  </a:t>
            </a:r>
            <a:endParaRPr lang="ru-RU" sz="1100" b="1">
              <a:latin typeface="Corbel" pitchFamily="34" charset="0"/>
            </a:endParaRPr>
          </a:p>
        </p:txBody>
      </p:sp>
      <p:sp>
        <p:nvSpPr>
          <p:cNvPr id="174089" name="Прямоугольник 22"/>
          <p:cNvSpPr>
            <a:spLocks noChangeArrowheads="1"/>
          </p:cNvSpPr>
          <p:nvPr/>
        </p:nvSpPr>
        <p:spPr bwMode="auto">
          <a:xfrm>
            <a:off x="3733800" y="2976563"/>
            <a:ext cx="3979863" cy="614362"/>
          </a:xfrm>
          <a:prstGeom prst="rect">
            <a:avLst/>
          </a:prstGeom>
          <a:noFill/>
          <a:ln w="25400" algn="ctr">
            <a:solidFill>
              <a:srgbClr val="333333"/>
            </a:solidFill>
            <a:miter lim="800000"/>
            <a:headEnd/>
            <a:tailEnd/>
          </a:ln>
        </p:spPr>
        <p:txBody>
          <a:bodyPr lIns="54000" tIns="10800" rIns="54000" bIns="10800" anchor="ctr"/>
          <a:lstStyle/>
          <a:p>
            <a:pPr algn="ctr"/>
            <a:r>
              <a:rPr lang="ru-RU" sz="1100" b="1">
                <a:latin typeface="Corbel" pitchFamily="34" charset="0"/>
              </a:rPr>
              <a:t>Дополнительные налоги с ФОТ (ЕСВ, НДФЛ)                                           -</a:t>
            </a:r>
            <a:r>
              <a:rPr lang="ru-RU" sz="1100" b="1">
                <a:solidFill>
                  <a:srgbClr val="21853E"/>
                </a:solidFill>
                <a:latin typeface="Corbel" pitchFamily="34" charset="0"/>
              </a:rPr>
              <a:t>  </a:t>
            </a:r>
            <a:r>
              <a:rPr lang="uk-UA" b="1">
                <a:solidFill>
                  <a:srgbClr val="21853E"/>
                </a:solidFill>
                <a:latin typeface="Corbel" pitchFamily="34" charset="0"/>
              </a:rPr>
              <a:t>206</a:t>
            </a:r>
            <a:r>
              <a:rPr lang="uk-UA" sz="1100" b="1">
                <a:solidFill>
                  <a:srgbClr val="21853E"/>
                </a:solidFill>
                <a:latin typeface="Corbel" pitchFamily="34" charset="0"/>
              </a:rPr>
              <a:t> млрд. грн</a:t>
            </a:r>
            <a:r>
              <a:rPr lang="uk-UA" sz="1100" b="1">
                <a:latin typeface="Corbel" pitchFamily="34" charset="0"/>
              </a:rPr>
              <a:t>.</a:t>
            </a:r>
            <a:r>
              <a:rPr lang="uk-UA" sz="1100" b="1">
                <a:solidFill>
                  <a:srgbClr val="FFFFFF"/>
                </a:solidFill>
                <a:latin typeface="Corbel" pitchFamily="34" charset="0"/>
              </a:rPr>
              <a:t>  </a:t>
            </a:r>
            <a:endParaRPr lang="ru-RU" sz="1100" b="1">
              <a:solidFill>
                <a:srgbClr val="FFFFFF"/>
              </a:solidFill>
              <a:latin typeface="Corbel" pitchFamily="34" charset="0"/>
            </a:endParaRPr>
          </a:p>
        </p:txBody>
      </p:sp>
      <p:sp>
        <p:nvSpPr>
          <p:cNvPr id="174090" name="Прямоугольник 22"/>
          <p:cNvSpPr>
            <a:spLocks noChangeArrowheads="1"/>
          </p:cNvSpPr>
          <p:nvPr/>
        </p:nvSpPr>
        <p:spPr bwMode="auto">
          <a:xfrm>
            <a:off x="3733800" y="3814763"/>
            <a:ext cx="3979863" cy="614362"/>
          </a:xfrm>
          <a:prstGeom prst="rect">
            <a:avLst/>
          </a:prstGeom>
          <a:noFill/>
          <a:ln w="25400" algn="ctr">
            <a:solidFill>
              <a:srgbClr val="333333"/>
            </a:solidFill>
            <a:miter lim="800000"/>
            <a:headEnd/>
            <a:tailEnd/>
          </a:ln>
        </p:spPr>
        <p:txBody>
          <a:bodyPr lIns="54000" tIns="10800" rIns="54000" bIns="10800" anchor="ctr"/>
          <a:lstStyle/>
          <a:p>
            <a:pPr algn="ctr"/>
            <a:r>
              <a:rPr lang="ru-RU" sz="1100" b="1">
                <a:latin typeface="Corbel" pitchFamily="34" charset="0"/>
              </a:rPr>
              <a:t>Прочие налоги – </a:t>
            </a:r>
            <a:r>
              <a:rPr lang="uk-UA" b="1">
                <a:solidFill>
                  <a:srgbClr val="21853E"/>
                </a:solidFill>
                <a:latin typeface="Corbel" pitchFamily="34" charset="0"/>
              </a:rPr>
              <a:t>2,5</a:t>
            </a:r>
            <a:r>
              <a:rPr lang="uk-UA" sz="1100" b="1">
                <a:solidFill>
                  <a:srgbClr val="21853E"/>
                </a:solidFill>
                <a:latin typeface="Corbel" pitchFamily="34" charset="0"/>
              </a:rPr>
              <a:t> млрд. грн</a:t>
            </a:r>
            <a:r>
              <a:rPr lang="uk-UA" sz="1100" b="1">
                <a:latin typeface="Corbel" pitchFamily="34" charset="0"/>
              </a:rPr>
              <a:t>.  </a:t>
            </a:r>
            <a:endParaRPr lang="ru-RU" sz="1100" b="1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Title 1"/>
          <p:cNvSpPr>
            <a:spLocks noGrp="1"/>
          </p:cNvSpPr>
          <p:nvPr>
            <p:ph type="title" idx="4294967295"/>
          </p:nvPr>
        </p:nvSpPr>
        <p:spPr>
          <a:xfrm>
            <a:off x="457200" y="188913"/>
            <a:ext cx="8229600" cy="857250"/>
          </a:xfrm>
        </p:spPr>
        <p:txBody>
          <a:bodyPr/>
          <a:lstStyle/>
          <a:p>
            <a:pPr eaLnBrk="1" hangingPunct="1"/>
            <a:r>
              <a:rPr lang="ru-RU" sz="3400" b="1" u="sng" smtClean="0">
                <a:latin typeface="Arial" charset="0"/>
              </a:rPr>
              <a:t>НВК – главный инвестиционный проект Украины </a:t>
            </a:r>
            <a:endParaRPr lang="en-US" sz="3400" b="1" u="sng" smtClean="0">
              <a:latin typeface="Arial" charset="0"/>
            </a:endParaRPr>
          </a:p>
        </p:txBody>
      </p:sp>
      <p:sp>
        <p:nvSpPr>
          <p:cNvPr id="27656" name="Slide Number Placeholder 15"/>
          <p:cNvSpPr txBox="1">
            <a:spLocks noGrp="1"/>
          </p:cNvSpPr>
          <p:nvPr/>
        </p:nvSpPr>
        <p:spPr bwMode="auto">
          <a:xfrm>
            <a:off x="6553200" y="4767263"/>
            <a:ext cx="2133600" cy="2746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fld id="{B8384FAD-98C2-4A4B-B8D4-B00583E74D2B}" type="slidenum">
              <a:rPr lang="ru-RU" sz="1400" b="1">
                <a:latin typeface="+mn-lt"/>
              </a:rPr>
              <a:pPr algn="r">
                <a:defRPr/>
              </a:pPr>
              <a:t>12</a:t>
            </a:fld>
            <a:endParaRPr lang="ru-RU" sz="1400" b="1">
              <a:latin typeface="+mn-lt"/>
            </a:endParaRPr>
          </a:p>
        </p:txBody>
      </p:sp>
      <p:sp>
        <p:nvSpPr>
          <p:cNvPr id="176132" name="Прямоугольник 2"/>
          <p:cNvSpPr>
            <a:spLocks noChangeArrowheads="1"/>
          </p:cNvSpPr>
          <p:nvPr/>
        </p:nvSpPr>
        <p:spPr bwMode="auto">
          <a:xfrm>
            <a:off x="287338" y="2878138"/>
            <a:ext cx="1792287" cy="600075"/>
          </a:xfrm>
          <a:prstGeom prst="rect">
            <a:avLst/>
          </a:prstGeom>
          <a:noFill/>
          <a:ln w="15875">
            <a:noFill/>
            <a:prstDash val="dash"/>
            <a:miter lim="800000"/>
            <a:headEnd/>
            <a:tailEnd/>
          </a:ln>
        </p:spPr>
        <p:txBody>
          <a:bodyPr lIns="54000" tIns="46800" rIns="54000" bIns="46800">
            <a:spAutoFit/>
          </a:bodyPr>
          <a:lstStyle/>
          <a:p>
            <a:pPr defTabSz="914400">
              <a:lnSpc>
                <a:spcPts val="2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ru-RU" altLang="ru-RU" sz="1400" b="1">
                <a:solidFill>
                  <a:schemeClr val="bg1"/>
                </a:solidFill>
                <a:sym typeface="Helvetica" pitchFamily="34" charset="0"/>
              </a:rPr>
              <a:t>Недостатки налога на прибыль    </a:t>
            </a:r>
          </a:p>
        </p:txBody>
      </p:sp>
      <p:sp>
        <p:nvSpPr>
          <p:cNvPr id="176133" name="Прямоугольник 2"/>
          <p:cNvSpPr>
            <a:spLocks noChangeArrowheads="1"/>
          </p:cNvSpPr>
          <p:nvPr/>
        </p:nvSpPr>
        <p:spPr bwMode="auto">
          <a:xfrm>
            <a:off x="812800" y="1046163"/>
            <a:ext cx="7588250" cy="3135312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 tIns="46800"/>
          <a:lstStyle/>
          <a:p>
            <a:pPr algn="ctr" defTabSz="91440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endParaRPr lang="ru-RU" b="1">
              <a:latin typeface="Corbel" pitchFamily="34" charset="0"/>
            </a:endParaRPr>
          </a:p>
          <a:p>
            <a:pPr algn="just" defTabSz="91440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ru-RU">
                <a:latin typeface="Corbel" pitchFamily="34" charset="0"/>
              </a:rPr>
              <a:t>Из всех предлагаемых реформ </a:t>
            </a:r>
            <a:r>
              <a:rPr lang="ru-RU" b="1">
                <a:solidFill>
                  <a:srgbClr val="21853E"/>
                </a:solidFill>
                <a:latin typeface="Corbel" pitchFamily="34" charset="0"/>
              </a:rPr>
              <a:t>замена НП на НВК</a:t>
            </a:r>
            <a:r>
              <a:rPr lang="ru-RU">
                <a:latin typeface="Corbel" pitchFamily="34" charset="0"/>
              </a:rPr>
              <a:t> даст наиболее быстрый ощутимый эффект для экономики Украины.  </a:t>
            </a:r>
          </a:p>
          <a:p>
            <a:pPr algn="just" defTabSz="91440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endParaRPr lang="ru-RU">
              <a:latin typeface="Corbel" pitchFamily="34" charset="0"/>
            </a:endParaRPr>
          </a:p>
          <a:p>
            <a:pPr algn="just" defTabSz="91440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endParaRPr lang="ru-RU" sz="2000">
              <a:latin typeface="Corbel" pitchFamily="34" charset="0"/>
            </a:endParaRPr>
          </a:p>
          <a:p>
            <a:pPr algn="ctr" defTabSz="91440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endParaRPr lang="ru-RU" sz="2000">
              <a:latin typeface="Corbel" pitchFamily="34" charset="0"/>
            </a:endParaRPr>
          </a:p>
          <a:p>
            <a:pPr algn="ctr" defTabSz="91440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endParaRPr lang="ru-RU" sz="1200" b="1">
              <a:latin typeface="Corbel" pitchFamily="34" charset="0"/>
            </a:endParaRPr>
          </a:p>
        </p:txBody>
      </p:sp>
      <p:pic>
        <p:nvPicPr>
          <p:cNvPr id="176134" name="Picture 9" descr="8a0046563110aec3c22d56386e9c57bd--world-bank-logo-logo-sampl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6000" y="2159000"/>
            <a:ext cx="1862138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6135" name="Picture 10" descr="saving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33825" y="2157413"/>
            <a:ext cx="1443038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6136" name="Picture 11" descr="progress-report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553200" y="2157413"/>
            <a:ext cx="1439863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6137" name="Прямоугольник 22"/>
          <p:cNvSpPr>
            <a:spLocks noChangeArrowheads="1"/>
          </p:cNvSpPr>
          <p:nvPr/>
        </p:nvSpPr>
        <p:spPr bwMode="auto">
          <a:xfrm>
            <a:off x="719138" y="3676650"/>
            <a:ext cx="2360612" cy="62547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lIns="54000" tIns="10800" rIns="54000" bIns="10800" anchor="ctr"/>
          <a:lstStyle/>
          <a:p>
            <a:pPr algn="ctr"/>
            <a:r>
              <a:rPr lang="ru-RU" sz="1100" b="1">
                <a:latin typeface="Corbel" pitchFamily="34" charset="0"/>
              </a:rPr>
              <a:t>Повышение позиции Украины в рейтинге </a:t>
            </a:r>
            <a:r>
              <a:rPr lang="en-US" sz="1400" b="1">
                <a:solidFill>
                  <a:srgbClr val="21853E"/>
                </a:solidFill>
                <a:latin typeface="Corbel" pitchFamily="34" charset="0"/>
              </a:rPr>
              <a:t>Doing Business</a:t>
            </a:r>
            <a:r>
              <a:rPr lang="ru-RU" sz="1400" b="1">
                <a:solidFill>
                  <a:srgbClr val="21853E"/>
                </a:solidFill>
                <a:latin typeface="Corbel" pitchFamily="34" charset="0"/>
              </a:rPr>
              <a:t>, </a:t>
            </a:r>
            <a:r>
              <a:rPr lang="ru-RU" sz="1100" b="1">
                <a:latin typeface="Corbel" pitchFamily="34" charset="0"/>
              </a:rPr>
              <a:t>улучшение инвестклимата</a:t>
            </a:r>
            <a:r>
              <a:rPr lang="ru-RU" sz="1400" b="1">
                <a:solidFill>
                  <a:srgbClr val="21853E"/>
                </a:solidFill>
                <a:latin typeface="Corbel" pitchFamily="34" charset="0"/>
              </a:rPr>
              <a:t> </a:t>
            </a:r>
            <a:r>
              <a:rPr lang="en-US" sz="1400" b="1">
                <a:solidFill>
                  <a:srgbClr val="21853E"/>
                </a:solidFill>
                <a:latin typeface="Corbel" pitchFamily="34" charset="0"/>
              </a:rPr>
              <a:t> </a:t>
            </a:r>
            <a:r>
              <a:rPr lang="uk-UA" sz="1400" b="1">
                <a:solidFill>
                  <a:srgbClr val="21853E"/>
                </a:solidFill>
                <a:latin typeface="Corbel" pitchFamily="34" charset="0"/>
              </a:rPr>
              <a:t>  </a:t>
            </a:r>
            <a:endParaRPr lang="ru-RU" sz="1400" b="1">
              <a:solidFill>
                <a:srgbClr val="21853E"/>
              </a:solidFill>
              <a:latin typeface="Corbel" pitchFamily="34" charset="0"/>
            </a:endParaRPr>
          </a:p>
        </p:txBody>
      </p:sp>
      <p:sp>
        <p:nvSpPr>
          <p:cNvPr id="176138" name="Прямоугольник 22"/>
          <p:cNvSpPr>
            <a:spLocks noChangeArrowheads="1"/>
          </p:cNvSpPr>
          <p:nvPr/>
        </p:nvSpPr>
        <p:spPr bwMode="auto">
          <a:xfrm>
            <a:off x="3595688" y="3678238"/>
            <a:ext cx="2359025" cy="62547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lIns="54000" tIns="10800" rIns="54000" bIns="10800" anchor="ctr"/>
          <a:lstStyle/>
          <a:p>
            <a:pPr algn="ctr"/>
            <a:r>
              <a:rPr lang="ru-RU" sz="1100" b="1">
                <a:latin typeface="Corbel" pitchFamily="34" charset="0"/>
              </a:rPr>
              <a:t>Приток внутренних и внешних инвестиций </a:t>
            </a:r>
            <a:r>
              <a:rPr lang="en-US"/>
              <a:t>~ </a:t>
            </a:r>
            <a:r>
              <a:rPr lang="en-US" sz="2000" b="1">
                <a:solidFill>
                  <a:srgbClr val="21853E"/>
                </a:solidFill>
                <a:latin typeface="Corbel" pitchFamily="34" charset="0"/>
              </a:rPr>
              <a:t>$</a:t>
            </a:r>
            <a:r>
              <a:rPr lang="ru-RU" sz="2000" b="1">
                <a:solidFill>
                  <a:srgbClr val="21853E"/>
                </a:solidFill>
                <a:latin typeface="Corbel" pitchFamily="34" charset="0"/>
              </a:rPr>
              <a:t>50</a:t>
            </a:r>
            <a:r>
              <a:rPr lang="ru-RU" sz="1400" b="1">
                <a:solidFill>
                  <a:srgbClr val="21853E"/>
                </a:solidFill>
                <a:latin typeface="Corbel" pitchFamily="34" charset="0"/>
              </a:rPr>
              <a:t> млрд.</a:t>
            </a:r>
            <a:r>
              <a:rPr lang="ru-RU" sz="1100" b="1">
                <a:latin typeface="Corbel" pitchFamily="34" charset="0"/>
              </a:rPr>
              <a:t>  </a:t>
            </a:r>
            <a:r>
              <a:rPr lang="en-US" sz="1400" b="1">
                <a:solidFill>
                  <a:srgbClr val="21853E"/>
                </a:solidFill>
                <a:latin typeface="Corbel" pitchFamily="34" charset="0"/>
              </a:rPr>
              <a:t> </a:t>
            </a:r>
            <a:r>
              <a:rPr lang="uk-UA" sz="1400" b="1">
                <a:solidFill>
                  <a:srgbClr val="21853E"/>
                </a:solidFill>
                <a:latin typeface="Corbel" pitchFamily="34" charset="0"/>
              </a:rPr>
              <a:t>  </a:t>
            </a:r>
            <a:endParaRPr lang="ru-RU" sz="1400" b="1">
              <a:solidFill>
                <a:srgbClr val="21853E"/>
              </a:solidFill>
              <a:latin typeface="Corbel" pitchFamily="34" charset="0"/>
            </a:endParaRPr>
          </a:p>
        </p:txBody>
      </p:sp>
      <p:sp>
        <p:nvSpPr>
          <p:cNvPr id="176139" name="Прямоугольник 22"/>
          <p:cNvSpPr>
            <a:spLocks noChangeArrowheads="1"/>
          </p:cNvSpPr>
          <p:nvPr/>
        </p:nvSpPr>
        <p:spPr bwMode="auto">
          <a:xfrm>
            <a:off x="6327775" y="3678238"/>
            <a:ext cx="2359025" cy="815975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lIns="54000" tIns="10800" rIns="54000" bIns="10800" anchor="ctr"/>
          <a:lstStyle/>
          <a:p>
            <a:pPr algn="ctr"/>
            <a:r>
              <a:rPr lang="ru-RU" sz="1100" b="1">
                <a:latin typeface="Corbel" pitchFamily="34" charset="0"/>
              </a:rPr>
              <a:t>Экономический рост</a:t>
            </a:r>
          </a:p>
          <a:p>
            <a:pPr algn="ctr"/>
            <a:r>
              <a:rPr lang="ru-RU" sz="1100" b="1">
                <a:latin typeface="Corbel" pitchFamily="34" charset="0"/>
              </a:rPr>
              <a:t>стабильно на</a:t>
            </a:r>
            <a:r>
              <a:rPr lang="ru-RU" sz="2000" b="1">
                <a:solidFill>
                  <a:srgbClr val="21853E"/>
                </a:solidFill>
                <a:latin typeface="Corbel" pitchFamily="34" charset="0"/>
              </a:rPr>
              <a:t> 4,5-5,5%</a:t>
            </a:r>
            <a:r>
              <a:rPr lang="ru-RU" sz="1100" b="1">
                <a:latin typeface="Corbel" pitchFamily="34" charset="0"/>
              </a:rPr>
              <a:t> в год    </a:t>
            </a:r>
            <a:r>
              <a:rPr lang="en-US" sz="1400" b="1">
                <a:solidFill>
                  <a:srgbClr val="21853E"/>
                </a:solidFill>
                <a:latin typeface="Corbel" pitchFamily="34" charset="0"/>
              </a:rPr>
              <a:t> </a:t>
            </a:r>
            <a:r>
              <a:rPr lang="uk-UA" sz="1400" b="1">
                <a:solidFill>
                  <a:srgbClr val="21853E"/>
                </a:solidFill>
                <a:latin typeface="Corbel" pitchFamily="34" charset="0"/>
              </a:rPr>
              <a:t>  </a:t>
            </a:r>
            <a:endParaRPr lang="ru-RU" sz="1400" b="1">
              <a:solidFill>
                <a:srgbClr val="21853E"/>
              </a:solidFill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Number Placeholder 1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57AB1FD-DEE6-4221-95A2-C4B70BA4E2DA}" type="slidenum">
              <a:rPr lang="ru-RU">
                <a:solidFill>
                  <a:srgbClr val="898989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ru-RU">
              <a:solidFill>
                <a:srgbClr val="898989"/>
              </a:solidFill>
              <a:cs typeface="Arial" charset="0"/>
            </a:endParaRPr>
          </a:p>
        </p:txBody>
      </p:sp>
      <p:sp>
        <p:nvSpPr>
          <p:cNvPr id="3" name="Rectangle 21"/>
          <p:cNvSpPr/>
          <p:nvPr/>
        </p:nvSpPr>
        <p:spPr>
          <a:xfrm>
            <a:off x="536575" y="3422650"/>
            <a:ext cx="7569200" cy="6683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Дякую за </a:t>
            </a:r>
            <a:r>
              <a:rPr lang="uk-UA" sz="35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Вашу увагу!</a:t>
            </a:r>
            <a:endParaRPr lang="uk-UA" sz="3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Title 1"/>
          <p:cNvSpPr>
            <a:spLocks noGrp="1"/>
          </p:cNvSpPr>
          <p:nvPr>
            <p:ph type="title" idx="4294967295"/>
          </p:nvPr>
        </p:nvSpPr>
        <p:spPr>
          <a:xfrm>
            <a:off x="993775" y="93663"/>
            <a:ext cx="7151688" cy="857250"/>
          </a:xfrm>
        </p:spPr>
        <p:txBody>
          <a:bodyPr/>
          <a:lstStyle/>
          <a:p>
            <a:pPr eaLnBrk="1" hangingPunct="1"/>
            <a:r>
              <a:rPr lang="ru-RU" sz="3600" b="1" smtClean="0">
                <a:latin typeface="Corbel" pitchFamily="34" charset="0"/>
              </a:rPr>
              <a:t>Что не так с налогом на прибыль?</a:t>
            </a:r>
            <a:endParaRPr lang="en-US" sz="3600" b="1" smtClean="0">
              <a:latin typeface="Corbel" pitchFamily="34" charset="0"/>
            </a:endParaRPr>
          </a:p>
        </p:txBody>
      </p:sp>
      <p:sp>
        <p:nvSpPr>
          <p:cNvPr id="27656" name="Slide Number Placeholder 15"/>
          <p:cNvSpPr txBox="1">
            <a:spLocks noGrp="1"/>
          </p:cNvSpPr>
          <p:nvPr/>
        </p:nvSpPr>
        <p:spPr bwMode="auto">
          <a:xfrm>
            <a:off x="6553200" y="4767263"/>
            <a:ext cx="2133600" cy="2746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fld id="{7E144ADB-8115-4073-90EE-CEA63F20D0E5}" type="slidenum">
              <a:rPr lang="ru-RU" sz="1400" b="1">
                <a:latin typeface="+mn-lt"/>
              </a:rPr>
              <a:pPr algn="r">
                <a:defRPr/>
              </a:pPr>
              <a:t>2</a:t>
            </a:fld>
            <a:endParaRPr lang="ru-RU" sz="1400" b="1">
              <a:latin typeface="+mn-lt"/>
            </a:endParaRPr>
          </a:p>
        </p:txBody>
      </p:sp>
      <p:sp>
        <p:nvSpPr>
          <p:cNvPr id="159748" name="Rectangle 8"/>
          <p:cNvSpPr>
            <a:spLocks noChangeArrowheads="1"/>
          </p:cNvSpPr>
          <p:nvPr/>
        </p:nvSpPr>
        <p:spPr bwMode="auto">
          <a:xfrm>
            <a:off x="273050" y="1250950"/>
            <a:ext cx="1798638" cy="1131888"/>
          </a:xfrm>
          <a:prstGeom prst="rect">
            <a:avLst/>
          </a:prstGeom>
          <a:solidFill>
            <a:schemeClr val="accent2"/>
          </a:solidFill>
          <a:ln w="15875">
            <a:solidFill>
              <a:srgbClr val="662624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9749" name="Rectangle 9"/>
          <p:cNvSpPr>
            <a:spLocks noChangeArrowheads="1"/>
          </p:cNvSpPr>
          <p:nvPr/>
        </p:nvSpPr>
        <p:spPr bwMode="auto">
          <a:xfrm>
            <a:off x="2192338" y="1250950"/>
            <a:ext cx="6686550" cy="1131888"/>
          </a:xfrm>
          <a:prstGeom prst="rect">
            <a:avLst/>
          </a:prstGeom>
          <a:solidFill>
            <a:srgbClr val="D9D9D9"/>
          </a:solidFill>
          <a:ln w="9525">
            <a:solidFill>
              <a:srgbClr val="D9D9D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9750" name="Rectangle 10"/>
          <p:cNvSpPr>
            <a:spLocks noChangeArrowheads="1"/>
          </p:cNvSpPr>
          <p:nvPr/>
        </p:nvSpPr>
        <p:spPr bwMode="auto">
          <a:xfrm>
            <a:off x="285750" y="2509838"/>
            <a:ext cx="1785938" cy="1420812"/>
          </a:xfrm>
          <a:prstGeom prst="rect">
            <a:avLst/>
          </a:prstGeom>
          <a:solidFill>
            <a:schemeClr val="accent2"/>
          </a:solidFill>
          <a:ln w="15875">
            <a:solidFill>
              <a:srgbClr val="662624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defTabSz="914400"/>
            <a:endParaRPr lang="ru-RU" b="1"/>
          </a:p>
        </p:txBody>
      </p:sp>
      <p:sp>
        <p:nvSpPr>
          <p:cNvPr id="159751" name="Прямоугольник 2"/>
          <p:cNvSpPr>
            <a:spLocks noChangeArrowheads="1"/>
          </p:cNvSpPr>
          <p:nvPr/>
        </p:nvSpPr>
        <p:spPr bwMode="auto">
          <a:xfrm>
            <a:off x="306388" y="1400175"/>
            <a:ext cx="1773237" cy="825500"/>
          </a:xfrm>
          <a:prstGeom prst="rect">
            <a:avLst/>
          </a:prstGeom>
          <a:noFill/>
          <a:ln w="15875">
            <a:noFill/>
            <a:prstDash val="dash"/>
            <a:miter lim="800000"/>
            <a:headEnd/>
            <a:tailEnd/>
          </a:ln>
        </p:spPr>
        <p:txBody>
          <a:bodyPr lIns="72000" tIns="18000" rIns="54000" bIns="46800">
            <a:spAutoFit/>
          </a:bodyPr>
          <a:lstStyle/>
          <a:p>
            <a:pPr defTabSz="914400">
              <a:lnSpc>
                <a:spcPts val="2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ru-RU" altLang="ru-RU" sz="1400" b="1">
                <a:solidFill>
                  <a:schemeClr val="bg1"/>
                </a:solidFill>
                <a:latin typeface="Corbel" pitchFamily="34" charset="0"/>
                <a:sym typeface="Helvetica" pitchFamily="34" charset="0"/>
              </a:rPr>
              <a:t>Налог на прибыль легко оптимизируется</a:t>
            </a:r>
            <a:r>
              <a:rPr lang="ru-RU" altLang="ru-RU" sz="1400" b="1">
                <a:solidFill>
                  <a:schemeClr val="bg1"/>
                </a:solidFill>
                <a:sym typeface="Helvetica" pitchFamily="34" charset="0"/>
              </a:rPr>
              <a:t>   </a:t>
            </a:r>
          </a:p>
        </p:txBody>
      </p:sp>
      <p:sp>
        <p:nvSpPr>
          <p:cNvPr id="159752" name="Rectangle 14"/>
          <p:cNvSpPr>
            <a:spLocks noChangeArrowheads="1"/>
          </p:cNvSpPr>
          <p:nvPr/>
        </p:nvSpPr>
        <p:spPr bwMode="auto">
          <a:xfrm>
            <a:off x="2165350" y="2509838"/>
            <a:ext cx="6691313" cy="1420812"/>
          </a:xfrm>
          <a:prstGeom prst="rect">
            <a:avLst/>
          </a:prstGeom>
          <a:solidFill>
            <a:srgbClr val="D9D9D9"/>
          </a:solidFill>
          <a:ln w="9525">
            <a:solidFill>
              <a:srgbClr val="D9D9D9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9753" name="Прямоугольник 2"/>
          <p:cNvSpPr>
            <a:spLocks noChangeArrowheads="1"/>
          </p:cNvSpPr>
          <p:nvPr/>
        </p:nvSpPr>
        <p:spPr bwMode="auto">
          <a:xfrm>
            <a:off x="306388" y="2689225"/>
            <a:ext cx="1792287" cy="854075"/>
          </a:xfrm>
          <a:prstGeom prst="rect">
            <a:avLst/>
          </a:prstGeom>
          <a:noFill/>
          <a:ln w="15875">
            <a:noFill/>
            <a:prstDash val="dash"/>
            <a:miter lim="800000"/>
            <a:headEnd/>
            <a:tailEnd/>
          </a:ln>
        </p:spPr>
        <p:txBody>
          <a:bodyPr lIns="54000" tIns="46800" rIns="54000" bIns="46800">
            <a:spAutoFit/>
          </a:bodyPr>
          <a:lstStyle/>
          <a:p>
            <a:pPr defTabSz="914400">
              <a:lnSpc>
                <a:spcPts val="2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ru-RU" altLang="ru-RU" sz="1400" b="1">
                <a:solidFill>
                  <a:schemeClr val="bg1"/>
                </a:solidFill>
                <a:latin typeface="Corbel" pitchFamily="34" charset="0"/>
                <a:sym typeface="Helvetica" pitchFamily="34" charset="0"/>
              </a:rPr>
              <a:t>Экономика недополучает инвестиции</a:t>
            </a:r>
          </a:p>
        </p:txBody>
      </p:sp>
      <p:sp>
        <p:nvSpPr>
          <p:cNvPr id="159754" name="Rectangle 1465"/>
          <p:cNvSpPr>
            <a:spLocks noChangeArrowheads="1"/>
          </p:cNvSpPr>
          <p:nvPr/>
        </p:nvSpPr>
        <p:spPr bwMode="auto">
          <a:xfrm>
            <a:off x="231775" y="3930650"/>
            <a:ext cx="8624888" cy="8096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0" tIns="108000" rIns="0" bIns="0">
            <a:spAutoFit/>
          </a:bodyPr>
          <a:lstStyle/>
          <a:p>
            <a:pPr marL="609600" indent="-609600" algn="ctr" defTabSz="914400">
              <a:buFont typeface="Wingdings" pitchFamily="2" charset="2"/>
              <a:buNone/>
            </a:pPr>
            <a:r>
              <a:rPr lang="ru-RU" b="1"/>
              <a:t>Налог на прибыль не Бюджетообразующий (</a:t>
            </a:r>
            <a:r>
              <a:rPr lang="ru-RU" sz="2800" b="1">
                <a:solidFill>
                  <a:schemeClr val="accent2"/>
                </a:solidFill>
                <a:latin typeface="Corbel" pitchFamily="34" charset="0"/>
              </a:rPr>
              <a:t>8%</a:t>
            </a:r>
            <a:r>
              <a:rPr lang="ru-RU" b="1">
                <a:latin typeface="Corbel" pitchFamily="34" charset="0"/>
              </a:rPr>
              <a:t> всех</a:t>
            </a:r>
            <a:r>
              <a:rPr lang="ru-RU" b="1"/>
              <a:t> </a:t>
            </a:r>
            <a:r>
              <a:rPr lang="ru-RU" b="1">
                <a:latin typeface="Corbel" pitchFamily="34" charset="0"/>
              </a:rPr>
              <a:t>поступлений</a:t>
            </a:r>
            <a:r>
              <a:rPr lang="ru-RU" b="1"/>
              <a:t>)</a:t>
            </a:r>
            <a:endParaRPr kumimoji="1" lang="ru-RU" sz="1600"/>
          </a:p>
          <a:p>
            <a:pPr marL="609600" indent="-609600" algn="ctr" defTabSz="914400">
              <a:buFont typeface="Wingdings" pitchFamily="2" charset="2"/>
              <a:buNone/>
            </a:pPr>
            <a:r>
              <a:rPr lang="ru-RU">
                <a:solidFill>
                  <a:schemeClr val="accent2"/>
                </a:solidFill>
              </a:rPr>
              <a:t> </a:t>
            </a:r>
            <a:endParaRPr lang="ru-RU" altLang="ru-RU">
              <a:solidFill>
                <a:schemeClr val="accent2"/>
              </a:solidFill>
            </a:endParaRPr>
          </a:p>
        </p:txBody>
      </p:sp>
      <p:sp>
        <p:nvSpPr>
          <p:cNvPr id="159755" name="Прямоугольник 2"/>
          <p:cNvSpPr>
            <a:spLocks noChangeArrowheads="1"/>
          </p:cNvSpPr>
          <p:nvPr/>
        </p:nvSpPr>
        <p:spPr bwMode="auto">
          <a:xfrm>
            <a:off x="2165350" y="1158875"/>
            <a:ext cx="6851650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118800">
            <a:spAutoFit/>
          </a:bodyPr>
          <a:lstStyle/>
          <a:p>
            <a:pPr defTabSz="914400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ru-RU" sz="1400"/>
              <a:t> </a:t>
            </a:r>
            <a:r>
              <a:rPr lang="ru-RU" sz="1600" b="1">
                <a:solidFill>
                  <a:schemeClr val="accent2"/>
                </a:solidFill>
                <a:latin typeface="Corbel" pitchFamily="34" charset="0"/>
              </a:rPr>
              <a:t>85%</a:t>
            </a:r>
            <a:r>
              <a:rPr lang="ru-RU" sz="1200">
                <a:latin typeface="Corbel" pitchFamily="34" charset="0"/>
              </a:rPr>
              <a:t> </a:t>
            </a:r>
            <a:r>
              <a:rPr lang="ru-RU" sz="1100">
                <a:latin typeface="Corbel" pitchFamily="34" charset="0"/>
              </a:rPr>
              <a:t>суммы поступлений в Бюджет от налога на прибыль обеспечивают менее</a:t>
            </a:r>
            <a:r>
              <a:rPr lang="ru-RU" sz="1200">
                <a:latin typeface="Corbel" pitchFamily="34" charset="0"/>
              </a:rPr>
              <a:t> </a:t>
            </a:r>
            <a:r>
              <a:rPr lang="ru-RU" sz="2000" b="1">
                <a:solidFill>
                  <a:schemeClr val="accent2"/>
                </a:solidFill>
                <a:latin typeface="Corbel" pitchFamily="34" charset="0"/>
              </a:rPr>
              <a:t>1% </a:t>
            </a:r>
            <a:r>
              <a:rPr lang="ru-RU" sz="1100">
                <a:latin typeface="Corbel" pitchFamily="34" charset="0"/>
              </a:rPr>
              <a:t>компаний</a:t>
            </a:r>
            <a:endParaRPr lang="en-US" sz="1100">
              <a:latin typeface="Corbel" pitchFamily="34" charset="0"/>
            </a:endParaRPr>
          </a:p>
          <a:p>
            <a:pPr defTabSz="914400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§"/>
            </a:pPr>
            <a:endParaRPr lang="en-US" sz="1100">
              <a:latin typeface="Corbel" pitchFamily="34" charset="0"/>
            </a:endParaRPr>
          </a:p>
          <a:p>
            <a:pPr defTabSz="914400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ru-RU" sz="1400"/>
              <a:t> </a:t>
            </a:r>
            <a:r>
              <a:rPr lang="ru-RU" sz="1600" b="1">
                <a:solidFill>
                  <a:schemeClr val="accent2"/>
                </a:solidFill>
                <a:latin typeface="Corbel" pitchFamily="34" charset="0"/>
              </a:rPr>
              <a:t>36%</a:t>
            </a:r>
            <a:r>
              <a:rPr lang="ru-RU" sz="1200">
                <a:latin typeface="Corbel" pitchFamily="34" charset="0"/>
              </a:rPr>
              <a:t> </a:t>
            </a:r>
            <a:r>
              <a:rPr lang="ru-RU" sz="1100">
                <a:latin typeface="Corbel" pitchFamily="34" charset="0"/>
              </a:rPr>
              <a:t>предприятий в Украине – убыточные (общая сумма накопленных убытков </a:t>
            </a:r>
            <a:r>
              <a:rPr lang="ru-RU" sz="2000" b="1">
                <a:solidFill>
                  <a:schemeClr val="accent2"/>
                </a:solidFill>
                <a:latin typeface="Corbel" pitchFamily="34" charset="0"/>
              </a:rPr>
              <a:t>1 </a:t>
            </a:r>
            <a:r>
              <a:rPr lang="ru-RU" sz="1200" b="1">
                <a:solidFill>
                  <a:schemeClr val="accent2"/>
                </a:solidFill>
                <a:latin typeface="Corbel" pitchFamily="34" charset="0"/>
              </a:rPr>
              <a:t>трлн. грн</a:t>
            </a:r>
            <a:r>
              <a:rPr lang="ru-RU" sz="1100">
                <a:latin typeface="Corbel" pitchFamily="34" charset="0"/>
              </a:rPr>
              <a:t>)</a:t>
            </a:r>
          </a:p>
          <a:p>
            <a:pPr defTabSz="914400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§"/>
            </a:pPr>
            <a:endParaRPr lang="ru-RU" sz="800">
              <a:latin typeface="Corbel" pitchFamily="34" charset="0"/>
            </a:endParaRPr>
          </a:p>
          <a:p>
            <a:pPr defTabSz="914400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ru-RU" sz="1100">
                <a:latin typeface="Corbel" pitchFamily="34" charset="0"/>
              </a:rPr>
              <a:t> Незадекларированная (теневая) прибыль компаний - </a:t>
            </a:r>
            <a:r>
              <a:rPr lang="ru-RU" sz="2000" b="1">
                <a:solidFill>
                  <a:schemeClr val="accent2"/>
                </a:solidFill>
                <a:latin typeface="Corbel" pitchFamily="34" charset="0"/>
              </a:rPr>
              <a:t>12%</a:t>
            </a:r>
            <a:r>
              <a:rPr lang="ru-RU" sz="1100">
                <a:latin typeface="Corbel" pitchFamily="34" charset="0"/>
              </a:rPr>
              <a:t> ВВП</a:t>
            </a:r>
          </a:p>
          <a:p>
            <a:pPr defTabSz="914400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§"/>
            </a:pPr>
            <a:endParaRPr lang="ru-RU" sz="1100"/>
          </a:p>
        </p:txBody>
      </p:sp>
      <p:sp>
        <p:nvSpPr>
          <p:cNvPr id="159756" name="Прямоугольник 2"/>
          <p:cNvSpPr>
            <a:spLocks noChangeArrowheads="1"/>
          </p:cNvSpPr>
          <p:nvPr/>
        </p:nvSpPr>
        <p:spPr bwMode="auto">
          <a:xfrm>
            <a:off x="2165350" y="2509838"/>
            <a:ext cx="6684963" cy="139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46800">
            <a:spAutoFit/>
          </a:bodyPr>
          <a:lstStyle/>
          <a:p>
            <a:pPr defTabSz="914400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ru-RU" sz="1400"/>
              <a:t> </a:t>
            </a:r>
            <a:r>
              <a:rPr lang="ru-RU" sz="1100">
                <a:latin typeface="Corbel" pitchFamily="34" charset="0"/>
              </a:rPr>
              <a:t>Износ основных средств по Украине превышает</a:t>
            </a:r>
            <a:r>
              <a:rPr lang="ru-RU" sz="1200">
                <a:latin typeface="Corbel" pitchFamily="34" charset="0"/>
              </a:rPr>
              <a:t> </a:t>
            </a:r>
            <a:r>
              <a:rPr lang="ru-RU" sz="1600" b="1">
                <a:solidFill>
                  <a:schemeClr val="accent2"/>
                </a:solidFill>
                <a:latin typeface="Corbel" pitchFamily="34" charset="0"/>
              </a:rPr>
              <a:t>70%</a:t>
            </a:r>
            <a:r>
              <a:rPr lang="ru-RU" sz="1200">
                <a:latin typeface="Corbel" pitchFamily="34" charset="0"/>
              </a:rPr>
              <a:t>,</a:t>
            </a:r>
            <a:r>
              <a:rPr lang="ru-RU" sz="1600" b="1">
                <a:solidFill>
                  <a:schemeClr val="accent2"/>
                </a:solidFill>
                <a:latin typeface="Corbel" pitchFamily="34" charset="0"/>
              </a:rPr>
              <a:t> </a:t>
            </a:r>
            <a:r>
              <a:rPr lang="ru-RU" sz="1100">
                <a:latin typeface="Corbel" pitchFamily="34" charset="0"/>
              </a:rPr>
              <a:t>ресурс для </a:t>
            </a:r>
            <a:r>
              <a:rPr lang="ru-RU" sz="1100"/>
              <a:t>модернизации</a:t>
            </a:r>
            <a:r>
              <a:rPr lang="ru-RU" sz="1100">
                <a:latin typeface="Corbel" pitchFamily="34" charset="0"/>
              </a:rPr>
              <a:t> ограничен</a:t>
            </a:r>
          </a:p>
          <a:p>
            <a:pPr defTabSz="91440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endParaRPr lang="ru-RU" sz="1100">
              <a:latin typeface="Corbel" pitchFamily="34" charset="0"/>
            </a:endParaRPr>
          </a:p>
          <a:p>
            <a:pPr defTabSz="914400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ru-RU" sz="1100">
                <a:latin typeface="Corbel" pitchFamily="34" charset="0"/>
              </a:rPr>
              <a:t>  Налог на прибыль выполняет исключительно фискальную функцию, не стимулирует инвестиции</a:t>
            </a:r>
          </a:p>
          <a:p>
            <a:pPr defTabSz="91440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ru-RU" sz="1100">
                <a:latin typeface="Corbel" pitchFamily="34" charset="0"/>
              </a:rPr>
              <a:t> </a:t>
            </a:r>
            <a:r>
              <a:rPr lang="en-US" sz="1100">
                <a:latin typeface="Corbel" pitchFamily="34" charset="0"/>
              </a:rPr>
              <a:t>   </a:t>
            </a:r>
            <a:r>
              <a:rPr lang="ru-RU" sz="1100">
                <a:latin typeface="Corbel" pitchFamily="34" charset="0"/>
              </a:rPr>
              <a:t> </a:t>
            </a:r>
          </a:p>
          <a:p>
            <a:pPr defTabSz="914400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ru-RU" sz="1200">
                <a:latin typeface="Corbel" pitchFamily="34" charset="0"/>
              </a:rPr>
              <a:t>  </a:t>
            </a:r>
            <a:r>
              <a:rPr lang="ru-RU" sz="1100">
                <a:latin typeface="Corbel" pitchFamily="34" charset="0"/>
              </a:rPr>
              <a:t>Налоговые проверки приводят к увеличению отчислений</a:t>
            </a:r>
            <a:r>
              <a:rPr lang="ru-RU" sz="1200">
                <a:latin typeface="Corbel" pitchFamily="34" charset="0"/>
              </a:rPr>
              <a:t> </a:t>
            </a:r>
            <a:endParaRPr lang="ru-RU" sz="1200"/>
          </a:p>
          <a:p>
            <a:pPr defTabSz="914400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§"/>
            </a:pPr>
            <a:endParaRPr lang="ru-RU" sz="1100"/>
          </a:p>
          <a:p>
            <a:pPr defTabSz="914400">
              <a:lnSpc>
                <a:spcPct val="90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ru-RU" sz="1200"/>
              <a:t> </a:t>
            </a:r>
            <a:r>
              <a:rPr lang="ru-RU" sz="1100">
                <a:latin typeface="Corbel" pitchFamily="34" charset="0"/>
              </a:rPr>
              <a:t>Инвестированный капитал может становится</a:t>
            </a:r>
            <a:r>
              <a:rPr lang="ru-RU" sz="1100"/>
              <a:t> </a:t>
            </a:r>
            <a:r>
              <a:rPr lang="ru-RU" sz="1100">
                <a:latin typeface="Corbel" pitchFamily="34" charset="0"/>
              </a:rPr>
              <a:t>объектом уплаты налога на прибыль еще до того, как</a:t>
            </a:r>
            <a:endParaRPr lang="ru-RU" sz="1100"/>
          </a:p>
          <a:p>
            <a:pPr defTabSz="91440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ru-RU" sz="1100"/>
              <a:t>   </a:t>
            </a:r>
            <a:r>
              <a:rPr lang="ru-RU" sz="1100">
                <a:latin typeface="Corbel" pitchFamily="34" charset="0"/>
              </a:rPr>
              <a:t>начинает приносить доходы и прибыль</a:t>
            </a:r>
            <a:r>
              <a:rPr lang="uk-UA" sz="1100"/>
              <a:t>. </a:t>
            </a:r>
            <a:endParaRPr lang="ru-RU" sz="11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Title 1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/>
            <a:r>
              <a:rPr lang="ru-RU" sz="3600" b="1" smtClean="0">
                <a:latin typeface="Corbel" pitchFamily="34" charset="0"/>
              </a:rPr>
              <a:t>Что предлагает Законопроект</a:t>
            </a:r>
            <a:r>
              <a:rPr lang="ru-RU" sz="3600" b="1" smtClean="0"/>
              <a:t> </a:t>
            </a:r>
            <a:endParaRPr lang="en-US" sz="3600" b="1" smtClean="0"/>
          </a:p>
        </p:txBody>
      </p:sp>
      <p:sp>
        <p:nvSpPr>
          <p:cNvPr id="27656" name="Slide Number Placeholder 15"/>
          <p:cNvSpPr txBox="1">
            <a:spLocks noGrp="1"/>
          </p:cNvSpPr>
          <p:nvPr/>
        </p:nvSpPr>
        <p:spPr bwMode="auto">
          <a:xfrm>
            <a:off x="6553200" y="4767263"/>
            <a:ext cx="2133600" cy="2746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fld id="{C15A3698-ECE3-45DA-8CF3-1730FE6DAC94}" type="slidenum">
              <a:rPr lang="ru-RU" sz="1400" b="1">
                <a:latin typeface="+mn-lt"/>
              </a:rPr>
              <a:pPr algn="r">
                <a:defRPr/>
              </a:pPr>
              <a:t>3</a:t>
            </a:fld>
            <a:endParaRPr lang="ru-RU" sz="1400" b="1">
              <a:latin typeface="+mn-lt"/>
            </a:endParaRPr>
          </a:p>
        </p:txBody>
      </p:sp>
      <p:sp>
        <p:nvSpPr>
          <p:cNvPr id="160772" name="Прямоугольник 2"/>
          <p:cNvSpPr>
            <a:spLocks noChangeArrowheads="1"/>
          </p:cNvSpPr>
          <p:nvPr/>
        </p:nvSpPr>
        <p:spPr bwMode="auto">
          <a:xfrm>
            <a:off x="287338" y="2878138"/>
            <a:ext cx="1792287" cy="600075"/>
          </a:xfrm>
          <a:prstGeom prst="rect">
            <a:avLst/>
          </a:prstGeom>
          <a:noFill/>
          <a:ln w="15875">
            <a:noFill/>
            <a:prstDash val="dash"/>
            <a:miter lim="800000"/>
            <a:headEnd/>
            <a:tailEnd/>
          </a:ln>
        </p:spPr>
        <p:txBody>
          <a:bodyPr lIns="54000" tIns="46800" rIns="54000" bIns="46800">
            <a:spAutoFit/>
          </a:bodyPr>
          <a:lstStyle/>
          <a:p>
            <a:pPr defTabSz="914400">
              <a:lnSpc>
                <a:spcPts val="2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ru-RU" altLang="ru-RU" sz="1400" b="1">
                <a:solidFill>
                  <a:schemeClr val="bg1"/>
                </a:solidFill>
                <a:sym typeface="Helvetica" pitchFamily="34" charset="0"/>
              </a:rPr>
              <a:t>Недостатки налога на прибыль    </a:t>
            </a:r>
          </a:p>
        </p:txBody>
      </p:sp>
      <p:graphicFrame>
        <p:nvGraphicFramePr>
          <p:cNvPr id="160816" name="Group 48"/>
          <p:cNvGraphicFramePr>
            <a:graphicFrameLocks noGrp="1"/>
          </p:cNvGraphicFramePr>
          <p:nvPr/>
        </p:nvGraphicFramePr>
        <p:xfrm>
          <a:off x="457200" y="857250"/>
          <a:ext cx="8153400" cy="3366299"/>
        </p:xfrm>
        <a:graphic>
          <a:graphicData uri="http://schemas.openxmlformats.org/drawingml/2006/table">
            <a:tbl>
              <a:tblPr/>
              <a:tblGrid>
                <a:gridCol w="2971800"/>
                <a:gridCol w="2590800"/>
                <a:gridCol w="2590800"/>
              </a:tblGrid>
              <a:tr h="24447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Налог 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Действующие ставки 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Ставки по Законопроекту 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</a:tr>
              <a:tr h="36353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Ставка налога на прибыль (НП)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18%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18F3E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- 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2841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6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Ставки НВК (налога на дивиденды до реформы):  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16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altLang="ru-RU" sz="13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16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ru-RU" altLang="ru-RU" sz="1300" b="1" i="0" u="none" strike="noStrike" cap="none" normalizeH="0" baseline="0" smtClean="0">
                        <a:ln>
                          <a:noFill/>
                        </a:ln>
                        <a:solidFill>
                          <a:srgbClr val="218F3E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2571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        Физлицам 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n-US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18%+</a:t>
                      </a: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5%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18F3E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15%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2778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        Юр.лицам резидентам  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18%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18F3E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0%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2794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        Юр.лицам нерезидентам </a:t>
                      </a:r>
                      <a:endParaRPr kumimoji="0" lang="ru-RU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rbel" pitchFamily="34" charset="0"/>
                        <a:cs typeface="Arial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18% + 5-15% 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18F3E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15%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4683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5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Ставки НВК (приравненные к дивидендам платежи) 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-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18F3E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20% 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3460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18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Ставка налога на репатриацию  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2,6%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18F3E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0%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  <a:tr h="2794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ru-RU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НДФЛ при выплате дивидендов 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5%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ts val="2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altLang="ru-RU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218F3E"/>
                          </a:solidFill>
                          <a:effectLst/>
                          <a:latin typeface="Corbel" pitchFamily="34" charset="0"/>
                          <a:cs typeface="Arial" charset="0"/>
                        </a:rPr>
                        <a:t>0%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Title 1"/>
          <p:cNvSpPr>
            <a:spLocks noGrp="1"/>
          </p:cNvSpPr>
          <p:nvPr>
            <p:ph type="title" idx="4294967295"/>
          </p:nvPr>
        </p:nvSpPr>
        <p:spPr>
          <a:xfrm>
            <a:off x="0" y="268288"/>
            <a:ext cx="9024938" cy="857250"/>
          </a:xfrm>
        </p:spPr>
        <p:txBody>
          <a:bodyPr/>
          <a:lstStyle/>
          <a:p>
            <a:pPr eaLnBrk="1" hangingPunct="1"/>
            <a:r>
              <a:rPr lang="ru-RU" sz="3000" b="1" smtClean="0">
                <a:latin typeface="Arial" charset="0"/>
              </a:rPr>
              <a:t>Отмена налога на прибыль будет стимулировать вывод прибыли «из тени»</a:t>
            </a:r>
            <a:endParaRPr lang="en-US" sz="3000" b="1" smtClean="0">
              <a:latin typeface="Arial" charset="0"/>
            </a:endParaRPr>
          </a:p>
        </p:txBody>
      </p:sp>
      <p:sp>
        <p:nvSpPr>
          <p:cNvPr id="27656" name="Slide Number Placeholder 15"/>
          <p:cNvSpPr txBox="1">
            <a:spLocks noGrp="1"/>
          </p:cNvSpPr>
          <p:nvPr/>
        </p:nvSpPr>
        <p:spPr bwMode="auto">
          <a:xfrm>
            <a:off x="6553200" y="4767263"/>
            <a:ext cx="2133600" cy="2746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fld id="{900AF31F-5526-4F26-B268-C831384F8274}" type="slidenum">
              <a:rPr lang="ru-RU" sz="1400" b="1">
                <a:latin typeface="+mn-lt"/>
              </a:rPr>
              <a:pPr algn="r">
                <a:defRPr/>
              </a:pPr>
              <a:t>4</a:t>
            </a:fld>
            <a:endParaRPr lang="ru-RU" sz="1400" b="1">
              <a:latin typeface="+mn-lt"/>
            </a:endParaRPr>
          </a:p>
        </p:txBody>
      </p:sp>
      <p:sp>
        <p:nvSpPr>
          <p:cNvPr id="161796" name="AutoShape 48"/>
          <p:cNvSpPr>
            <a:spLocks noChangeArrowheads="1"/>
          </p:cNvSpPr>
          <p:nvPr/>
        </p:nvSpPr>
        <p:spPr bwMode="auto">
          <a:xfrm>
            <a:off x="577850" y="1585913"/>
            <a:ext cx="3798888" cy="2322512"/>
          </a:xfrm>
          <a:prstGeom prst="homePlate">
            <a:avLst>
              <a:gd name="adj" fmla="val 40892"/>
            </a:avLst>
          </a:prstGeom>
          <a:solidFill>
            <a:srgbClr val="80808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1797" name="Rectangle 49"/>
          <p:cNvSpPr>
            <a:spLocks noChangeArrowheads="1"/>
          </p:cNvSpPr>
          <p:nvPr/>
        </p:nvSpPr>
        <p:spPr bwMode="auto">
          <a:xfrm>
            <a:off x="4549775" y="1585913"/>
            <a:ext cx="4281488" cy="2322512"/>
          </a:xfrm>
          <a:prstGeom prst="rect">
            <a:avLst/>
          </a:prstGeom>
          <a:noFill/>
          <a:ln w="12700">
            <a:solidFill>
              <a:srgbClr val="3333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1798" name="Прямоугольник 70"/>
          <p:cNvSpPr>
            <a:spLocks noChangeArrowheads="1"/>
          </p:cNvSpPr>
          <p:nvPr/>
        </p:nvSpPr>
        <p:spPr bwMode="auto">
          <a:xfrm>
            <a:off x="725488" y="1585913"/>
            <a:ext cx="3116262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144000">
            <a:spAutoFit/>
          </a:bodyPr>
          <a:lstStyle/>
          <a:p>
            <a:pPr defTabSz="914400">
              <a:lnSpc>
                <a:spcPts val="1800"/>
              </a:lnSpc>
              <a:buFont typeface="Wingdings" pitchFamily="2" charset="2"/>
              <a:buChar char="§"/>
            </a:pPr>
            <a:r>
              <a:rPr lang="ru-RU" altLang="ru-RU" sz="1200" b="1">
                <a:solidFill>
                  <a:schemeClr val="bg1"/>
                </a:solidFill>
                <a:latin typeface="Corbel" pitchFamily="34" charset="0"/>
              </a:rPr>
              <a:t>   Уровень теневой экономики                      –  </a:t>
            </a:r>
            <a:r>
              <a:rPr lang="ru-RU" altLang="ru-RU" sz="2000" b="1" i="1">
                <a:solidFill>
                  <a:schemeClr val="bg1"/>
                </a:solidFill>
                <a:latin typeface="Corbel" pitchFamily="34" charset="0"/>
              </a:rPr>
              <a:t>35%</a:t>
            </a:r>
            <a:r>
              <a:rPr lang="ru-RU" altLang="ru-RU" sz="1200" b="1" i="1">
                <a:solidFill>
                  <a:schemeClr val="bg1"/>
                </a:solidFill>
                <a:latin typeface="Corbel" pitchFamily="34" charset="0"/>
              </a:rPr>
              <a:t>  от ВВП* </a:t>
            </a:r>
          </a:p>
          <a:p>
            <a:pPr defTabSz="914400">
              <a:lnSpc>
                <a:spcPts val="1800"/>
              </a:lnSpc>
              <a:buFont typeface="Wingdings" pitchFamily="2" charset="2"/>
              <a:buChar char="§"/>
            </a:pPr>
            <a:endParaRPr lang="ru-RU" altLang="ru-RU" sz="1200" b="1" i="1">
              <a:solidFill>
                <a:schemeClr val="bg1"/>
              </a:solidFill>
              <a:latin typeface="Corbel" pitchFamily="34" charset="0"/>
            </a:endParaRPr>
          </a:p>
          <a:p>
            <a:pPr defTabSz="914400">
              <a:lnSpc>
                <a:spcPts val="1800"/>
              </a:lnSpc>
              <a:buFont typeface="Wingdings" pitchFamily="2" charset="2"/>
              <a:buChar char="§"/>
            </a:pPr>
            <a:r>
              <a:rPr lang="ru-RU" altLang="ru-RU" sz="1200" b="1">
                <a:solidFill>
                  <a:schemeClr val="bg1"/>
                </a:solidFill>
              </a:rPr>
              <a:t> в. ч. п</a:t>
            </a:r>
            <a:r>
              <a:rPr lang="ru-RU" altLang="ru-RU" sz="1200" b="1">
                <a:solidFill>
                  <a:schemeClr val="bg1"/>
                </a:solidFill>
                <a:latin typeface="Corbel" pitchFamily="34" charset="0"/>
              </a:rPr>
              <a:t>рибыль компаний «в тени» – </a:t>
            </a:r>
            <a:r>
              <a:rPr lang="ru-RU" altLang="ru-RU" sz="2000" b="1" i="1">
                <a:solidFill>
                  <a:schemeClr val="bg1"/>
                </a:solidFill>
                <a:latin typeface="Corbel" pitchFamily="34" charset="0"/>
              </a:rPr>
              <a:t>12%</a:t>
            </a:r>
            <a:r>
              <a:rPr lang="ru-RU" altLang="ru-RU" sz="1200" b="1" i="1">
                <a:solidFill>
                  <a:schemeClr val="bg1"/>
                </a:solidFill>
                <a:latin typeface="Corbel" pitchFamily="34" charset="0"/>
              </a:rPr>
              <a:t> от ВВП**  </a:t>
            </a:r>
          </a:p>
          <a:p>
            <a:pPr defTabSz="914400">
              <a:lnSpc>
                <a:spcPts val="1800"/>
              </a:lnSpc>
              <a:buFont typeface="Wingdings" pitchFamily="2" charset="2"/>
              <a:buNone/>
            </a:pPr>
            <a:endParaRPr lang="ru-RU" altLang="ru-RU" sz="1200" b="1" i="1">
              <a:solidFill>
                <a:schemeClr val="bg1"/>
              </a:solidFill>
              <a:latin typeface="Corbel" pitchFamily="34" charset="0"/>
            </a:endParaRPr>
          </a:p>
        </p:txBody>
      </p:sp>
      <p:sp>
        <p:nvSpPr>
          <p:cNvPr id="161799" name="Прямоугольник 70"/>
          <p:cNvSpPr>
            <a:spLocks noChangeArrowheads="1"/>
          </p:cNvSpPr>
          <p:nvPr/>
        </p:nvSpPr>
        <p:spPr bwMode="auto">
          <a:xfrm>
            <a:off x="725488" y="2878138"/>
            <a:ext cx="3116262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72000">
            <a:spAutoFit/>
          </a:bodyPr>
          <a:lstStyle/>
          <a:p>
            <a:pPr defTabSz="914400">
              <a:lnSpc>
                <a:spcPts val="2500"/>
              </a:lnSpc>
              <a:buFont typeface="Wingdings" pitchFamily="2" charset="2"/>
              <a:buChar char="§"/>
            </a:pPr>
            <a:r>
              <a:rPr lang="ru-RU" altLang="ru-RU" sz="1200" b="1">
                <a:solidFill>
                  <a:schemeClr val="bg1"/>
                </a:solidFill>
                <a:latin typeface="Corbel" pitchFamily="34" charset="0"/>
              </a:rPr>
              <a:t> Объем теневой прибыли 2018Е  –                         </a:t>
            </a:r>
            <a:r>
              <a:rPr lang="ru-RU" altLang="ru-RU" sz="3200" b="1">
                <a:solidFill>
                  <a:schemeClr val="bg1"/>
                </a:solidFill>
                <a:latin typeface="Corbel" pitchFamily="34" charset="0"/>
              </a:rPr>
              <a:t>370</a:t>
            </a:r>
            <a:r>
              <a:rPr lang="ru-RU" altLang="ru-RU" sz="2000" b="1">
                <a:solidFill>
                  <a:schemeClr val="bg1"/>
                </a:solidFill>
                <a:latin typeface="Corbel" pitchFamily="34" charset="0"/>
              </a:rPr>
              <a:t> </a:t>
            </a:r>
            <a:r>
              <a:rPr lang="ru-RU" altLang="ru-RU" sz="1200" b="1">
                <a:solidFill>
                  <a:schemeClr val="bg1"/>
                </a:solidFill>
                <a:latin typeface="Corbel" pitchFamily="34" charset="0"/>
              </a:rPr>
              <a:t>млрд. грн.** </a:t>
            </a:r>
          </a:p>
        </p:txBody>
      </p:sp>
      <p:sp>
        <p:nvSpPr>
          <p:cNvPr id="161800" name="Прямоугольник 2"/>
          <p:cNvSpPr>
            <a:spLocks noChangeArrowheads="1"/>
          </p:cNvSpPr>
          <p:nvPr/>
        </p:nvSpPr>
        <p:spPr bwMode="auto">
          <a:xfrm>
            <a:off x="4579938" y="1585913"/>
            <a:ext cx="4251325" cy="2044700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 tIns="46800"/>
          <a:lstStyle/>
          <a:p>
            <a:pPr algn="ctr" defTabSz="91440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endParaRPr lang="en-US" sz="500" b="1">
              <a:latin typeface="Corbel" pitchFamily="34" charset="0"/>
            </a:endParaRPr>
          </a:p>
          <a:p>
            <a:pPr defTabSz="91440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ru-RU" sz="1200" b="1">
                <a:latin typeface="Corbel" pitchFamily="34" charset="0"/>
              </a:rPr>
              <a:t>Ожидаем, что «из тени» выйдет </a:t>
            </a:r>
            <a:r>
              <a:rPr lang="ru-RU" sz="2000" b="1">
                <a:solidFill>
                  <a:srgbClr val="21853E"/>
                </a:solidFill>
                <a:latin typeface="Corbel" pitchFamily="34" charset="0"/>
              </a:rPr>
              <a:t>- </a:t>
            </a:r>
            <a:r>
              <a:rPr lang="ru-RU" sz="3200" b="1">
                <a:solidFill>
                  <a:srgbClr val="21853E"/>
                </a:solidFill>
                <a:latin typeface="Corbel" pitchFamily="34" charset="0"/>
              </a:rPr>
              <a:t>260</a:t>
            </a:r>
            <a:r>
              <a:rPr lang="ru-RU" sz="3200">
                <a:solidFill>
                  <a:srgbClr val="21853E"/>
                </a:solidFill>
                <a:latin typeface="Corbel" pitchFamily="34" charset="0"/>
              </a:rPr>
              <a:t> </a:t>
            </a:r>
            <a:r>
              <a:rPr lang="ru-RU" sz="1200" b="1">
                <a:solidFill>
                  <a:srgbClr val="21853E"/>
                </a:solidFill>
                <a:latin typeface="Corbel" pitchFamily="34" charset="0"/>
              </a:rPr>
              <a:t>млрд. грн</a:t>
            </a:r>
            <a:r>
              <a:rPr lang="ru-RU" sz="1400">
                <a:latin typeface="Corbel" pitchFamily="34" charset="0"/>
              </a:rPr>
              <a:t> </a:t>
            </a:r>
            <a:r>
              <a:rPr lang="ru-RU" sz="1400" b="1">
                <a:latin typeface="Corbel" pitchFamily="34" charset="0"/>
              </a:rPr>
              <a:t> </a:t>
            </a:r>
            <a:r>
              <a:rPr lang="ru-RU" sz="1400">
                <a:latin typeface="Corbel" pitchFamily="34" charset="0"/>
              </a:rPr>
              <a:t>в </a:t>
            </a:r>
            <a:r>
              <a:rPr lang="ru-RU" sz="1400" b="1">
                <a:latin typeface="Corbel" pitchFamily="34" charset="0"/>
              </a:rPr>
              <a:t>2018</a:t>
            </a:r>
            <a:r>
              <a:rPr lang="ru-RU" sz="1200">
                <a:latin typeface="Corbel" pitchFamily="34" charset="0"/>
              </a:rPr>
              <a:t>Е</a:t>
            </a:r>
            <a:r>
              <a:rPr lang="ru-RU" sz="1200" b="1">
                <a:latin typeface="Corbel" pitchFamily="34" charset="0"/>
              </a:rPr>
              <a:t> </a:t>
            </a:r>
            <a:r>
              <a:rPr lang="ru-RU" sz="1400" b="1">
                <a:latin typeface="Corbel" pitchFamily="34" charset="0"/>
              </a:rPr>
              <a:t>(</a:t>
            </a:r>
            <a:r>
              <a:rPr lang="ru-RU" sz="2400" b="1">
                <a:solidFill>
                  <a:srgbClr val="21853E"/>
                </a:solidFill>
                <a:latin typeface="Corbel" pitchFamily="34" charset="0"/>
              </a:rPr>
              <a:t>70%</a:t>
            </a:r>
            <a:r>
              <a:rPr lang="ru-RU" sz="1200" b="1">
                <a:latin typeface="Corbel" pitchFamily="34" charset="0"/>
              </a:rPr>
              <a:t>  теневой прибыли)** </a:t>
            </a:r>
            <a:endParaRPr lang="ru-RU" sz="1400" b="1">
              <a:latin typeface="Corbel" pitchFamily="34" charset="0"/>
            </a:endParaRPr>
          </a:p>
          <a:p>
            <a:pPr defTabSz="91440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endParaRPr lang="ru-RU" sz="1400" b="1">
              <a:latin typeface="Corbel" pitchFamily="34" charset="0"/>
            </a:endParaRPr>
          </a:p>
          <a:p>
            <a:pPr defTabSz="91440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ru-RU" sz="1200">
                <a:latin typeface="Corbel" pitchFamily="34" charset="0"/>
              </a:rPr>
              <a:t>Распределение прибыли, выведенной «из тени»***: </a:t>
            </a:r>
          </a:p>
          <a:p>
            <a:pPr marL="742950" lvl="1" indent="-285750" defTabSz="914400">
              <a:lnSpc>
                <a:spcPts val="2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ru-RU" sz="1200" b="1">
                <a:solidFill>
                  <a:srgbClr val="21853E"/>
                </a:solidFill>
                <a:latin typeface="Corbel" pitchFamily="34" charset="0"/>
              </a:rPr>
              <a:t>30%</a:t>
            </a:r>
            <a:r>
              <a:rPr lang="ru-RU" sz="1200" b="1">
                <a:latin typeface="Corbel" pitchFamily="34" charset="0"/>
              </a:rPr>
              <a:t> на дивиденды</a:t>
            </a:r>
          </a:p>
          <a:p>
            <a:pPr marL="742950" lvl="1" indent="-285750" defTabSz="914400">
              <a:lnSpc>
                <a:spcPts val="2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ru-RU" sz="1200" b="1">
                <a:solidFill>
                  <a:srgbClr val="21853E"/>
                </a:solidFill>
                <a:latin typeface="Corbel" pitchFamily="34" charset="0"/>
              </a:rPr>
              <a:t>40%</a:t>
            </a:r>
            <a:r>
              <a:rPr lang="ru-RU" sz="1200" b="1">
                <a:latin typeface="Corbel" pitchFamily="34" charset="0"/>
              </a:rPr>
              <a:t> на инвестиции</a:t>
            </a:r>
          </a:p>
          <a:p>
            <a:pPr marL="742950" lvl="1" indent="-285750" defTabSz="914400">
              <a:lnSpc>
                <a:spcPts val="2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ru-RU" sz="1200" b="1">
                <a:solidFill>
                  <a:srgbClr val="21853E"/>
                </a:solidFill>
                <a:latin typeface="Corbel" pitchFamily="34" charset="0"/>
              </a:rPr>
              <a:t>15%</a:t>
            </a:r>
            <a:r>
              <a:rPr lang="ru-RU" sz="1200" b="1">
                <a:latin typeface="Corbel" pitchFamily="34" charset="0"/>
              </a:rPr>
              <a:t> на депозит</a:t>
            </a:r>
          </a:p>
          <a:p>
            <a:pPr marL="742950" lvl="1" indent="-285750" defTabSz="914400">
              <a:lnSpc>
                <a:spcPts val="2000"/>
              </a:lnSpc>
              <a:buClr>
                <a:schemeClr val="tx1"/>
              </a:buClr>
              <a:buFont typeface="Wingdings" pitchFamily="2" charset="2"/>
              <a:buChar char="§"/>
            </a:pPr>
            <a:r>
              <a:rPr lang="ru-RU" sz="1200" b="1">
                <a:solidFill>
                  <a:srgbClr val="21853E"/>
                </a:solidFill>
                <a:latin typeface="Corbel" pitchFamily="34" charset="0"/>
              </a:rPr>
              <a:t>15%</a:t>
            </a:r>
            <a:r>
              <a:rPr lang="ru-RU" sz="1200" b="1">
                <a:latin typeface="Corbel" pitchFamily="34" charset="0"/>
              </a:rPr>
              <a:t> на скрытое личное  потребление </a:t>
            </a:r>
          </a:p>
          <a:p>
            <a:pPr algn="ctr" defTabSz="91440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ru-RU" sz="1400" b="1">
                <a:latin typeface="Corbel" pitchFamily="34" charset="0"/>
              </a:rPr>
              <a:t>                </a:t>
            </a:r>
          </a:p>
          <a:p>
            <a:pPr algn="ctr" defTabSz="91440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endParaRPr lang="ru-RU" sz="1200" b="1">
              <a:latin typeface="Corbel" pitchFamily="34" charset="0"/>
            </a:endParaRPr>
          </a:p>
          <a:p>
            <a:pPr algn="ctr" defTabSz="91440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endParaRPr lang="ru-RU" sz="1200" b="1">
              <a:latin typeface="Corbel" pitchFamily="34" charset="0"/>
            </a:endParaRPr>
          </a:p>
        </p:txBody>
      </p:sp>
      <p:sp>
        <p:nvSpPr>
          <p:cNvPr id="161801" name="Прямоугольник 2"/>
          <p:cNvSpPr>
            <a:spLocks noChangeArrowheads="1"/>
          </p:cNvSpPr>
          <p:nvPr/>
        </p:nvSpPr>
        <p:spPr bwMode="auto">
          <a:xfrm>
            <a:off x="577850" y="4052888"/>
            <a:ext cx="8447088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118800">
            <a:spAutoFit/>
          </a:bodyPr>
          <a:lstStyle/>
          <a:p>
            <a:pPr defTabSz="914400">
              <a:lnSpc>
                <a:spcPct val="90000"/>
              </a:lnSpc>
              <a:buClr>
                <a:schemeClr val="tx1"/>
              </a:buClr>
            </a:pPr>
            <a:r>
              <a:rPr lang="ru-RU" sz="900" i="1">
                <a:latin typeface="Corbel" pitchFamily="34" charset="0"/>
              </a:rPr>
              <a:t> </a:t>
            </a:r>
          </a:p>
          <a:p>
            <a:pPr defTabSz="914400">
              <a:lnSpc>
                <a:spcPts val="12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ru-RU" sz="900" i="1">
                <a:latin typeface="Corbel" pitchFamily="34" charset="0"/>
              </a:rPr>
              <a:t>Источник: *оценка МЭРТ, **оценка и допущения </a:t>
            </a:r>
            <a:r>
              <a:rPr lang="en-US" sz="900" i="1">
                <a:latin typeface="Corbel" pitchFamily="34" charset="0"/>
              </a:rPr>
              <a:t>Ukrainian Institute for the Future</a:t>
            </a:r>
            <a:r>
              <a:rPr lang="ru-RU" sz="900" i="1">
                <a:latin typeface="Corbel" pitchFamily="34" charset="0"/>
              </a:rPr>
              <a:t>, *** оценка распределения прибыли представляет собой экспертное мнение, основанное на опросе бизнеса.</a:t>
            </a:r>
          </a:p>
          <a:p>
            <a:pPr defTabSz="91440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endParaRPr lang="ru-RU" sz="900" i="1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Title 2"/>
          <p:cNvSpPr>
            <a:spLocks noGrp="1"/>
          </p:cNvSpPr>
          <p:nvPr>
            <p:ph type="title" idx="4294967295"/>
          </p:nvPr>
        </p:nvSpPr>
        <p:spPr>
          <a:xfrm>
            <a:off x="211138" y="107950"/>
            <a:ext cx="8686800" cy="857250"/>
          </a:xfrm>
        </p:spPr>
        <p:txBody>
          <a:bodyPr/>
          <a:lstStyle/>
          <a:p>
            <a:pPr eaLnBrk="1" hangingPunct="1"/>
            <a:r>
              <a:rPr lang="ru-RU" sz="3000" b="1" u="sng" smtClean="0">
                <a:latin typeface="Corbel" pitchFamily="34" charset="0"/>
              </a:rPr>
              <a:t>Эффект для экономики</a:t>
            </a:r>
          </a:p>
        </p:txBody>
      </p:sp>
      <p:sp>
        <p:nvSpPr>
          <p:cNvPr id="30725" name="Slide Number Placeholder 22"/>
          <p:cNvSpPr txBox="1">
            <a:spLocks noGrp="1"/>
          </p:cNvSpPr>
          <p:nvPr/>
        </p:nvSpPr>
        <p:spPr bwMode="auto">
          <a:xfrm>
            <a:off x="6553200" y="4767263"/>
            <a:ext cx="2133600" cy="2746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fld id="{B8039D82-9CC9-4331-9A53-2D085086FEC0}" type="slidenum">
              <a:rPr lang="ru-RU" sz="1400" b="1">
                <a:latin typeface="+mn-lt"/>
              </a:rPr>
              <a:pPr algn="r">
                <a:defRPr/>
              </a:pPr>
              <a:t>5</a:t>
            </a:fld>
            <a:endParaRPr lang="ru-RU" sz="1400" b="1">
              <a:latin typeface="+mn-lt"/>
            </a:endParaRPr>
          </a:p>
        </p:txBody>
      </p:sp>
      <p:sp>
        <p:nvSpPr>
          <p:cNvPr id="162820" name="Прямоугольник 2"/>
          <p:cNvSpPr>
            <a:spLocks noChangeArrowheads="1"/>
          </p:cNvSpPr>
          <p:nvPr/>
        </p:nvSpPr>
        <p:spPr bwMode="auto">
          <a:xfrm>
            <a:off x="390525" y="981075"/>
            <a:ext cx="5935663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82800">
            <a:spAutoFit/>
          </a:bodyPr>
          <a:lstStyle/>
          <a:p>
            <a:pPr defTabSz="91440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ru-RU" sz="1600" b="1">
                <a:latin typeface="Corbel" pitchFamily="34" charset="0"/>
              </a:rPr>
              <a:t>Дополнительные инвестиции в экономику, млрд. грн.  </a:t>
            </a:r>
          </a:p>
        </p:txBody>
      </p:sp>
      <p:sp>
        <p:nvSpPr>
          <p:cNvPr id="162821" name="Прямоугольник 2"/>
          <p:cNvSpPr>
            <a:spLocks noChangeArrowheads="1"/>
          </p:cNvSpPr>
          <p:nvPr/>
        </p:nvSpPr>
        <p:spPr bwMode="auto">
          <a:xfrm>
            <a:off x="390525" y="4333875"/>
            <a:ext cx="5935663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118800">
            <a:spAutoFit/>
          </a:bodyPr>
          <a:lstStyle/>
          <a:p>
            <a:pPr defTabSz="91440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ru-RU" sz="900" i="1">
                <a:latin typeface="Corbel" pitchFamily="34" charset="0"/>
              </a:rPr>
              <a:t>Источник: оценка </a:t>
            </a:r>
            <a:r>
              <a:rPr lang="en-US" sz="900" i="1">
                <a:latin typeface="Corbel" pitchFamily="34" charset="0"/>
              </a:rPr>
              <a:t>Ukrainian Institute for the Future </a:t>
            </a:r>
            <a:endParaRPr lang="ru-RU" sz="900" i="1">
              <a:latin typeface="Corbel" pitchFamily="34" charset="0"/>
            </a:endParaRPr>
          </a:p>
        </p:txBody>
      </p:sp>
      <p:sp>
        <p:nvSpPr>
          <p:cNvPr id="162822" name="Прямоугольник 22"/>
          <p:cNvSpPr>
            <a:spLocks noChangeArrowheads="1"/>
          </p:cNvSpPr>
          <p:nvPr/>
        </p:nvSpPr>
        <p:spPr bwMode="auto">
          <a:xfrm>
            <a:off x="7470775" y="1554163"/>
            <a:ext cx="1444625" cy="1401762"/>
          </a:xfrm>
          <a:prstGeom prst="rect">
            <a:avLst/>
          </a:prstGeom>
          <a:noFill/>
          <a:ln w="25400" algn="ctr">
            <a:solidFill>
              <a:srgbClr val="003300"/>
            </a:solidFill>
            <a:miter lim="800000"/>
            <a:headEnd/>
            <a:tailEnd/>
          </a:ln>
        </p:spPr>
        <p:txBody>
          <a:bodyPr lIns="54000" tIns="10800" rIns="54000" bIns="10800" anchor="ctr"/>
          <a:lstStyle/>
          <a:p>
            <a:pPr algn="ctr"/>
            <a:r>
              <a:rPr lang="ru-RU" sz="1100" b="1">
                <a:latin typeface="Corbel" pitchFamily="34" charset="0"/>
              </a:rPr>
              <a:t>Дополнительно </a:t>
            </a:r>
            <a:r>
              <a:rPr lang="ru-RU" sz="1100" b="1">
                <a:solidFill>
                  <a:srgbClr val="21853E"/>
                </a:solidFill>
                <a:latin typeface="Corbel" pitchFamily="34" charset="0"/>
              </a:rPr>
              <a:t>            </a:t>
            </a:r>
            <a:r>
              <a:rPr lang="ru-RU" b="1">
                <a:solidFill>
                  <a:srgbClr val="21853E"/>
                </a:solidFill>
                <a:latin typeface="Corbel" pitchFamily="34" charset="0"/>
              </a:rPr>
              <a:t>1 035</a:t>
            </a:r>
            <a:r>
              <a:rPr lang="ru-RU" sz="1100" b="1">
                <a:solidFill>
                  <a:srgbClr val="21853E"/>
                </a:solidFill>
                <a:latin typeface="Corbel" pitchFamily="34" charset="0"/>
              </a:rPr>
              <a:t> млрд. грн.</a:t>
            </a:r>
          </a:p>
          <a:p>
            <a:pPr algn="ctr"/>
            <a:r>
              <a:rPr lang="ru-RU" sz="1100" b="1">
                <a:latin typeface="Corbel" pitchFamily="34" charset="0"/>
              </a:rPr>
              <a:t>или </a:t>
            </a:r>
          </a:p>
          <a:p>
            <a:pPr algn="ctr"/>
            <a:r>
              <a:rPr lang="en-US" sz="2000" b="1">
                <a:solidFill>
                  <a:srgbClr val="21853E"/>
                </a:solidFill>
                <a:latin typeface="Corbel" pitchFamily="34" charset="0"/>
              </a:rPr>
              <a:t>$</a:t>
            </a:r>
            <a:r>
              <a:rPr lang="ru-RU" b="1">
                <a:solidFill>
                  <a:srgbClr val="21853E"/>
                </a:solidFill>
                <a:latin typeface="Corbel" pitchFamily="34" charset="0"/>
              </a:rPr>
              <a:t>34</a:t>
            </a:r>
            <a:r>
              <a:rPr lang="en-US" b="1">
                <a:solidFill>
                  <a:srgbClr val="21853E"/>
                </a:solidFill>
                <a:latin typeface="Corbel" pitchFamily="34" charset="0"/>
              </a:rPr>
              <a:t> </a:t>
            </a:r>
            <a:r>
              <a:rPr lang="ru-RU" sz="1100" b="1">
                <a:solidFill>
                  <a:srgbClr val="21853E"/>
                </a:solidFill>
                <a:latin typeface="Corbel" pitchFamily="34" charset="0"/>
              </a:rPr>
              <a:t>млрд.</a:t>
            </a:r>
          </a:p>
          <a:p>
            <a:pPr algn="ctr"/>
            <a:r>
              <a:rPr lang="ru-RU" sz="1100" b="1">
                <a:solidFill>
                  <a:srgbClr val="21853E"/>
                </a:solidFill>
                <a:latin typeface="Corbel" pitchFamily="34" charset="0"/>
              </a:rPr>
              <a:t> </a:t>
            </a:r>
            <a:r>
              <a:rPr lang="ru-RU" sz="1100" b="1">
                <a:latin typeface="Corbel" pitchFamily="34" charset="0"/>
              </a:rPr>
              <a:t>инвестиций                     за </a:t>
            </a:r>
            <a:r>
              <a:rPr lang="ru-RU" sz="1400" b="1">
                <a:latin typeface="Corbel" pitchFamily="34" charset="0"/>
              </a:rPr>
              <a:t>5 </a:t>
            </a:r>
            <a:r>
              <a:rPr lang="ru-RU" sz="1100" b="1">
                <a:latin typeface="Corbel" pitchFamily="34" charset="0"/>
              </a:rPr>
              <a:t>лет</a:t>
            </a:r>
            <a:r>
              <a:rPr lang="ru-RU" sz="1100" b="1">
                <a:solidFill>
                  <a:srgbClr val="21853E"/>
                </a:solidFill>
                <a:latin typeface="Corbel" pitchFamily="34" charset="0"/>
              </a:rPr>
              <a:t> </a:t>
            </a:r>
            <a:r>
              <a:rPr lang="uk-UA" sz="1100" b="1">
                <a:solidFill>
                  <a:srgbClr val="21853E"/>
                </a:solidFill>
                <a:latin typeface="Corbel" pitchFamily="34" charset="0"/>
              </a:rPr>
              <a:t>  </a:t>
            </a:r>
            <a:endParaRPr lang="ru-RU" sz="1100" b="1">
              <a:solidFill>
                <a:srgbClr val="21853E"/>
              </a:solidFill>
              <a:latin typeface="Corbel" pitchFamily="34" charset="0"/>
            </a:endParaRPr>
          </a:p>
        </p:txBody>
      </p:sp>
      <p:pic>
        <p:nvPicPr>
          <p:cNvPr id="162823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1330325"/>
            <a:ext cx="7089775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2824" name="Прямоугольник 2"/>
          <p:cNvSpPr>
            <a:spLocks noChangeArrowheads="1"/>
          </p:cNvSpPr>
          <p:nvPr/>
        </p:nvSpPr>
        <p:spPr bwMode="auto">
          <a:xfrm>
            <a:off x="996950" y="1446213"/>
            <a:ext cx="4935538" cy="776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118800">
            <a:spAutoFit/>
          </a:bodyPr>
          <a:lstStyle/>
          <a:p>
            <a:pPr defTabSz="91440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ru-RU" sz="900" i="1">
                <a:latin typeface="Corbel" pitchFamily="34" charset="0"/>
              </a:rPr>
              <a:t>После введения НВК у компаний не будет необходимости оптимизировать расходы, выводить прибыли в оффшоры, тратить деньги на схемы и обналичивание.</a:t>
            </a:r>
          </a:p>
          <a:p>
            <a:pPr defTabSz="91440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endParaRPr lang="ru-RU" sz="900" i="1">
              <a:latin typeface="Corbel" pitchFamily="34" charset="0"/>
            </a:endParaRPr>
          </a:p>
          <a:p>
            <a:pPr defTabSz="91440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ru-RU" sz="900" i="1">
                <a:latin typeface="Corbel" pitchFamily="34" charset="0"/>
              </a:rPr>
              <a:t>Часть высвободившего ресурса будет направлена на инвестиции  в модернизацию и расширение производства</a:t>
            </a:r>
          </a:p>
        </p:txBody>
      </p:sp>
      <p:sp>
        <p:nvSpPr>
          <p:cNvPr id="162825" name="Прямоугольник 22"/>
          <p:cNvSpPr>
            <a:spLocks noChangeArrowheads="1"/>
          </p:cNvSpPr>
          <p:nvPr/>
        </p:nvSpPr>
        <p:spPr bwMode="auto">
          <a:xfrm>
            <a:off x="6459538" y="2482850"/>
            <a:ext cx="603250" cy="512763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/>
            <a:r>
              <a:rPr lang="ru-RU" sz="1100" b="1">
                <a:solidFill>
                  <a:schemeClr val="bg1"/>
                </a:solidFill>
                <a:latin typeface="Corbel" pitchFamily="34" charset="0"/>
              </a:rPr>
              <a:t>4,6% ВВП</a:t>
            </a:r>
          </a:p>
        </p:txBody>
      </p:sp>
      <p:sp>
        <p:nvSpPr>
          <p:cNvPr id="162826" name="Прямоугольник 22"/>
          <p:cNvSpPr>
            <a:spLocks noChangeArrowheads="1"/>
          </p:cNvSpPr>
          <p:nvPr/>
        </p:nvSpPr>
        <p:spPr bwMode="auto">
          <a:xfrm>
            <a:off x="5127625" y="2482850"/>
            <a:ext cx="604838" cy="512763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/>
            <a:r>
              <a:rPr lang="ru-RU" sz="1100" b="1">
                <a:solidFill>
                  <a:schemeClr val="bg1"/>
                </a:solidFill>
                <a:latin typeface="Corbel" pitchFamily="34" charset="0"/>
              </a:rPr>
              <a:t>4,8% ВВП</a:t>
            </a:r>
          </a:p>
        </p:txBody>
      </p:sp>
      <p:sp>
        <p:nvSpPr>
          <p:cNvPr id="162827" name="Прямоугольник 22"/>
          <p:cNvSpPr>
            <a:spLocks noChangeArrowheads="1"/>
          </p:cNvSpPr>
          <p:nvPr/>
        </p:nvSpPr>
        <p:spPr bwMode="auto">
          <a:xfrm>
            <a:off x="3835400" y="2698750"/>
            <a:ext cx="603250" cy="512763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/>
            <a:r>
              <a:rPr lang="ru-RU" sz="1100" b="1">
                <a:solidFill>
                  <a:schemeClr val="bg1"/>
                </a:solidFill>
                <a:latin typeface="Corbel" pitchFamily="34" charset="0"/>
              </a:rPr>
              <a:t>5,0% ВВП</a:t>
            </a:r>
          </a:p>
        </p:txBody>
      </p:sp>
      <p:sp>
        <p:nvSpPr>
          <p:cNvPr id="162828" name="Прямоугольник 22"/>
          <p:cNvSpPr>
            <a:spLocks noChangeArrowheads="1"/>
          </p:cNvSpPr>
          <p:nvPr/>
        </p:nvSpPr>
        <p:spPr bwMode="auto">
          <a:xfrm>
            <a:off x="2563813" y="2843213"/>
            <a:ext cx="606425" cy="512762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/>
            <a:r>
              <a:rPr lang="ru-RU" sz="1100" b="1">
                <a:solidFill>
                  <a:schemeClr val="bg1"/>
                </a:solidFill>
                <a:latin typeface="Corbel" pitchFamily="34" charset="0"/>
              </a:rPr>
              <a:t>5,2% ВВП</a:t>
            </a:r>
          </a:p>
        </p:txBody>
      </p:sp>
      <p:sp>
        <p:nvSpPr>
          <p:cNvPr id="162829" name="Прямоугольник 22"/>
          <p:cNvSpPr>
            <a:spLocks noChangeArrowheads="1"/>
          </p:cNvSpPr>
          <p:nvPr/>
        </p:nvSpPr>
        <p:spPr bwMode="auto">
          <a:xfrm>
            <a:off x="1227138" y="2955925"/>
            <a:ext cx="608012" cy="512763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0" tIns="0" rIns="0" bIns="0" anchor="ctr"/>
          <a:lstStyle/>
          <a:p>
            <a:pPr algn="ctr"/>
            <a:r>
              <a:rPr lang="ru-RU" sz="1100" b="1">
                <a:solidFill>
                  <a:schemeClr val="bg1"/>
                </a:solidFill>
                <a:latin typeface="Corbel" pitchFamily="34" charset="0"/>
              </a:rPr>
              <a:t>5,4% ВВП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Title 2"/>
          <p:cNvSpPr>
            <a:spLocks noGrp="1"/>
          </p:cNvSpPr>
          <p:nvPr>
            <p:ph type="title" idx="4294967295"/>
          </p:nvPr>
        </p:nvSpPr>
        <p:spPr>
          <a:xfrm>
            <a:off x="228600" y="107950"/>
            <a:ext cx="8686800" cy="857250"/>
          </a:xfrm>
        </p:spPr>
        <p:txBody>
          <a:bodyPr/>
          <a:lstStyle/>
          <a:p>
            <a:pPr eaLnBrk="1" hangingPunct="1"/>
            <a:r>
              <a:rPr lang="ru-RU" sz="3000" b="1" u="sng" smtClean="0">
                <a:latin typeface="Corbel" pitchFamily="34" charset="0"/>
              </a:rPr>
              <a:t>Эффект для экономики</a:t>
            </a:r>
          </a:p>
        </p:txBody>
      </p:sp>
      <p:sp>
        <p:nvSpPr>
          <p:cNvPr id="30725" name="Slide Number Placeholder 22"/>
          <p:cNvSpPr txBox="1">
            <a:spLocks noGrp="1"/>
          </p:cNvSpPr>
          <p:nvPr/>
        </p:nvSpPr>
        <p:spPr bwMode="auto">
          <a:xfrm>
            <a:off x="6553200" y="4767263"/>
            <a:ext cx="2133600" cy="2746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fld id="{3185D094-BDAB-41F8-B9C7-0FAAA9CA7437}" type="slidenum">
              <a:rPr lang="ru-RU" sz="1400" b="1">
                <a:latin typeface="+mn-lt"/>
              </a:rPr>
              <a:pPr algn="r">
                <a:defRPr/>
              </a:pPr>
              <a:t>6</a:t>
            </a:fld>
            <a:endParaRPr lang="ru-RU" sz="1400" b="1">
              <a:latin typeface="+mn-lt"/>
            </a:endParaRPr>
          </a:p>
        </p:txBody>
      </p:sp>
      <p:sp>
        <p:nvSpPr>
          <p:cNvPr id="164868" name="Прямоугольник 2"/>
          <p:cNvSpPr>
            <a:spLocks noChangeArrowheads="1"/>
          </p:cNvSpPr>
          <p:nvPr/>
        </p:nvSpPr>
        <p:spPr bwMode="auto">
          <a:xfrm>
            <a:off x="390525" y="965200"/>
            <a:ext cx="5935663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82800">
            <a:spAutoFit/>
          </a:bodyPr>
          <a:lstStyle/>
          <a:p>
            <a:pPr defTabSz="91440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ru-RU" sz="1600" b="1">
                <a:latin typeface="Corbel" pitchFamily="34" charset="0"/>
              </a:rPr>
              <a:t>Номинальный ВВП Украины, млрд. грн.  </a:t>
            </a:r>
          </a:p>
        </p:txBody>
      </p:sp>
      <p:sp>
        <p:nvSpPr>
          <p:cNvPr id="164869" name="Прямоугольник 2"/>
          <p:cNvSpPr>
            <a:spLocks noChangeArrowheads="1"/>
          </p:cNvSpPr>
          <p:nvPr/>
        </p:nvSpPr>
        <p:spPr bwMode="auto">
          <a:xfrm>
            <a:off x="390525" y="4333875"/>
            <a:ext cx="5935663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118800">
            <a:spAutoFit/>
          </a:bodyPr>
          <a:lstStyle/>
          <a:p>
            <a:pPr defTabSz="91440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ru-RU" sz="900" i="1">
                <a:latin typeface="Corbel" pitchFamily="34" charset="0"/>
              </a:rPr>
              <a:t>Источник: «без введения НВК» - прогноз </a:t>
            </a:r>
            <a:r>
              <a:rPr lang="en-US" sz="900" i="1">
                <a:latin typeface="Corbel" pitchFamily="34" charset="0"/>
              </a:rPr>
              <a:t>IMF</a:t>
            </a:r>
            <a:r>
              <a:rPr lang="ru-RU" sz="900" i="1">
                <a:latin typeface="Corbel" pitchFamily="34" charset="0"/>
              </a:rPr>
              <a:t>, «с учетом НВК» - оценка </a:t>
            </a:r>
            <a:r>
              <a:rPr lang="en-US" sz="900" i="1">
                <a:latin typeface="Corbel" pitchFamily="34" charset="0"/>
              </a:rPr>
              <a:t>Ukrainian Institute for the Future </a:t>
            </a:r>
            <a:endParaRPr lang="ru-RU" sz="900" i="1">
              <a:latin typeface="Corbel" pitchFamily="34" charset="0"/>
            </a:endParaRPr>
          </a:p>
        </p:txBody>
      </p:sp>
      <p:sp>
        <p:nvSpPr>
          <p:cNvPr id="164870" name="Прямоугольник 22"/>
          <p:cNvSpPr>
            <a:spLocks noChangeArrowheads="1"/>
          </p:cNvSpPr>
          <p:nvPr/>
        </p:nvSpPr>
        <p:spPr bwMode="auto">
          <a:xfrm>
            <a:off x="7480300" y="1555750"/>
            <a:ext cx="1435100" cy="1289050"/>
          </a:xfrm>
          <a:prstGeom prst="rect">
            <a:avLst/>
          </a:prstGeom>
          <a:solidFill>
            <a:srgbClr val="21853E"/>
          </a:solidFill>
          <a:ln w="25400" algn="ctr">
            <a:solidFill>
              <a:srgbClr val="003300"/>
            </a:solidFill>
            <a:miter lim="800000"/>
            <a:headEnd/>
            <a:tailEnd/>
          </a:ln>
        </p:spPr>
        <p:txBody>
          <a:bodyPr lIns="54000" tIns="10800" rIns="54000" bIns="10800" anchor="ctr"/>
          <a:lstStyle/>
          <a:p>
            <a:pPr algn="ctr"/>
            <a:r>
              <a:rPr lang="ru-RU" sz="1100" b="1">
                <a:solidFill>
                  <a:srgbClr val="FFFFFF"/>
                </a:solidFill>
                <a:latin typeface="Corbel" pitchFamily="34" charset="0"/>
              </a:rPr>
              <a:t>Дополнительно            </a:t>
            </a:r>
            <a:r>
              <a:rPr lang="ru-RU" sz="1600" b="1">
                <a:solidFill>
                  <a:srgbClr val="FFFFFF"/>
                </a:solidFill>
                <a:latin typeface="Corbel" pitchFamily="34" charset="0"/>
              </a:rPr>
              <a:t>1 </a:t>
            </a:r>
            <a:r>
              <a:rPr lang="ru-RU" sz="1400" b="1">
                <a:solidFill>
                  <a:srgbClr val="FFFFFF"/>
                </a:solidFill>
                <a:latin typeface="Corbel" pitchFamily="34" charset="0"/>
              </a:rPr>
              <a:t>755</a:t>
            </a:r>
            <a:r>
              <a:rPr lang="ru-RU" sz="1100" b="1">
                <a:solidFill>
                  <a:srgbClr val="FFFFFF"/>
                </a:solidFill>
                <a:latin typeface="Corbel" pitchFamily="34" charset="0"/>
              </a:rPr>
              <a:t> млрд. грн.</a:t>
            </a:r>
          </a:p>
          <a:p>
            <a:pPr algn="ctr"/>
            <a:r>
              <a:rPr lang="ru-RU" sz="1100" b="1">
                <a:solidFill>
                  <a:srgbClr val="FFFFFF"/>
                </a:solidFill>
                <a:latin typeface="Corbel" pitchFamily="34" charset="0"/>
              </a:rPr>
              <a:t>или </a:t>
            </a:r>
          </a:p>
          <a:p>
            <a:pPr algn="ctr"/>
            <a:r>
              <a:rPr lang="en-US" sz="2000" b="1">
                <a:solidFill>
                  <a:srgbClr val="FFFFFF"/>
                </a:solidFill>
                <a:latin typeface="Corbel" pitchFamily="34" charset="0"/>
              </a:rPr>
              <a:t>$</a:t>
            </a:r>
            <a:r>
              <a:rPr lang="ru-RU" b="1">
                <a:solidFill>
                  <a:srgbClr val="FFFFFF"/>
                </a:solidFill>
                <a:latin typeface="Corbel" pitchFamily="34" charset="0"/>
              </a:rPr>
              <a:t>60</a:t>
            </a:r>
            <a:r>
              <a:rPr lang="en-US" b="1">
                <a:solidFill>
                  <a:srgbClr val="FFFFFF"/>
                </a:solidFill>
                <a:latin typeface="Corbel" pitchFamily="34" charset="0"/>
              </a:rPr>
              <a:t> </a:t>
            </a:r>
            <a:r>
              <a:rPr lang="ru-RU" sz="1100" b="1">
                <a:solidFill>
                  <a:srgbClr val="FFFFFF"/>
                </a:solidFill>
                <a:latin typeface="Corbel" pitchFamily="34" charset="0"/>
              </a:rPr>
              <a:t>млрд.</a:t>
            </a:r>
          </a:p>
          <a:p>
            <a:pPr algn="ctr"/>
            <a:r>
              <a:rPr lang="ru-RU" sz="1100" b="1">
                <a:solidFill>
                  <a:srgbClr val="FFFFFF"/>
                </a:solidFill>
                <a:latin typeface="Corbel" pitchFamily="34" charset="0"/>
              </a:rPr>
              <a:t> ВВП за </a:t>
            </a:r>
            <a:r>
              <a:rPr lang="ru-RU" sz="1400" b="1">
                <a:solidFill>
                  <a:srgbClr val="FFFFFF"/>
                </a:solidFill>
                <a:latin typeface="Corbel" pitchFamily="34" charset="0"/>
              </a:rPr>
              <a:t>5 </a:t>
            </a:r>
            <a:r>
              <a:rPr lang="ru-RU" sz="1100" b="1">
                <a:solidFill>
                  <a:srgbClr val="FFFFFF"/>
                </a:solidFill>
                <a:latin typeface="Corbel" pitchFamily="34" charset="0"/>
              </a:rPr>
              <a:t>лет </a:t>
            </a:r>
            <a:r>
              <a:rPr lang="uk-UA" sz="1100" b="1">
                <a:solidFill>
                  <a:srgbClr val="FFFFFF"/>
                </a:solidFill>
                <a:latin typeface="Corbel" pitchFamily="34" charset="0"/>
              </a:rPr>
              <a:t>  </a:t>
            </a:r>
            <a:endParaRPr lang="ru-RU" sz="1100" b="1">
              <a:solidFill>
                <a:srgbClr val="FFFFFF"/>
              </a:solidFill>
              <a:latin typeface="Corbel" pitchFamily="34" charset="0"/>
            </a:endParaRPr>
          </a:p>
        </p:txBody>
      </p:sp>
      <p:pic>
        <p:nvPicPr>
          <p:cNvPr id="164871" name="Picture 11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0525" y="1303338"/>
            <a:ext cx="7089775" cy="303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Title 2"/>
          <p:cNvSpPr>
            <a:spLocks noGrp="1"/>
          </p:cNvSpPr>
          <p:nvPr>
            <p:ph type="title" idx="4294967295"/>
          </p:nvPr>
        </p:nvSpPr>
        <p:spPr>
          <a:xfrm>
            <a:off x="228600" y="107950"/>
            <a:ext cx="8686800" cy="857250"/>
          </a:xfrm>
        </p:spPr>
        <p:txBody>
          <a:bodyPr/>
          <a:lstStyle/>
          <a:p>
            <a:pPr eaLnBrk="1" hangingPunct="1"/>
            <a:r>
              <a:rPr lang="ru-RU" sz="3000" b="1" u="sng" smtClean="0">
                <a:latin typeface="Arial" charset="0"/>
              </a:rPr>
              <a:t>Эффект для экономики</a:t>
            </a:r>
          </a:p>
        </p:txBody>
      </p:sp>
      <p:sp>
        <p:nvSpPr>
          <p:cNvPr id="30725" name="Slide Number Placeholder 22"/>
          <p:cNvSpPr txBox="1">
            <a:spLocks noGrp="1"/>
          </p:cNvSpPr>
          <p:nvPr/>
        </p:nvSpPr>
        <p:spPr bwMode="auto">
          <a:xfrm>
            <a:off x="6553200" y="4767263"/>
            <a:ext cx="2133600" cy="2746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fld id="{04A9BBEF-FDBE-49C4-B8F5-A912B69AB87B}" type="slidenum">
              <a:rPr lang="ru-RU" sz="1400" b="1">
                <a:latin typeface="+mn-lt"/>
              </a:rPr>
              <a:pPr algn="r">
                <a:defRPr/>
              </a:pPr>
              <a:t>7</a:t>
            </a:fld>
            <a:endParaRPr lang="ru-RU" sz="1400" b="1">
              <a:latin typeface="+mn-lt"/>
            </a:endParaRPr>
          </a:p>
        </p:txBody>
      </p:sp>
      <p:sp>
        <p:nvSpPr>
          <p:cNvPr id="166916" name="Прямоугольник 2"/>
          <p:cNvSpPr>
            <a:spLocks noChangeArrowheads="1"/>
          </p:cNvSpPr>
          <p:nvPr/>
        </p:nvSpPr>
        <p:spPr bwMode="auto">
          <a:xfrm>
            <a:off x="390525" y="4333875"/>
            <a:ext cx="5935663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118800">
            <a:spAutoFit/>
          </a:bodyPr>
          <a:lstStyle/>
          <a:p>
            <a:pPr defTabSz="91440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ru-RU" sz="900" i="1">
                <a:latin typeface="Corbel" pitchFamily="34" charset="0"/>
              </a:rPr>
              <a:t>Источник: «без введения НВК» - прогноз IMF, «с учетом НВК» - оценка Ukrainian Institute for the Future </a:t>
            </a:r>
          </a:p>
        </p:txBody>
      </p:sp>
      <p:sp>
        <p:nvSpPr>
          <p:cNvPr id="166917" name="Прямоугольник 2"/>
          <p:cNvSpPr>
            <a:spLocks noChangeArrowheads="1"/>
          </p:cNvSpPr>
          <p:nvPr/>
        </p:nvSpPr>
        <p:spPr bwMode="auto">
          <a:xfrm>
            <a:off x="390525" y="965200"/>
            <a:ext cx="5935663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82800">
            <a:spAutoFit/>
          </a:bodyPr>
          <a:lstStyle/>
          <a:p>
            <a:pPr defTabSz="91440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ru-RU" sz="1600" b="1">
                <a:latin typeface="Corbel" pitchFamily="34" charset="0"/>
              </a:rPr>
              <a:t>Реальный рост ВВП Украины </a:t>
            </a:r>
          </a:p>
        </p:txBody>
      </p:sp>
      <p:pic>
        <p:nvPicPr>
          <p:cNvPr id="166918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0525" y="1314450"/>
            <a:ext cx="7089775" cy="301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6919" name="Прямоугольник 22"/>
          <p:cNvSpPr>
            <a:spLocks noChangeArrowheads="1"/>
          </p:cNvSpPr>
          <p:nvPr/>
        </p:nvSpPr>
        <p:spPr bwMode="auto">
          <a:xfrm>
            <a:off x="7470775" y="1836738"/>
            <a:ext cx="1444625" cy="1041400"/>
          </a:xfrm>
          <a:prstGeom prst="rect">
            <a:avLst/>
          </a:prstGeom>
          <a:noFill/>
          <a:ln w="25400" algn="ctr">
            <a:solidFill>
              <a:srgbClr val="003300"/>
            </a:solidFill>
            <a:miter lim="800000"/>
            <a:headEnd/>
            <a:tailEnd/>
          </a:ln>
        </p:spPr>
        <p:txBody>
          <a:bodyPr lIns="54000" tIns="10800" rIns="54000" bIns="10800" anchor="ctr"/>
          <a:lstStyle/>
          <a:p>
            <a:pPr>
              <a:lnSpc>
                <a:spcPts val="1500"/>
              </a:lnSpc>
            </a:pPr>
            <a:r>
              <a:rPr lang="ru-RU" sz="1100" b="1">
                <a:solidFill>
                  <a:srgbClr val="000000"/>
                </a:solidFill>
                <a:latin typeface="Corbel" pitchFamily="34" charset="0"/>
              </a:rPr>
              <a:t>Дополнительный прирост ВВП – </a:t>
            </a:r>
          </a:p>
          <a:p>
            <a:pPr>
              <a:lnSpc>
                <a:spcPts val="1500"/>
              </a:lnSpc>
            </a:pPr>
            <a:r>
              <a:rPr lang="ru-RU" sz="1600" b="1">
                <a:solidFill>
                  <a:srgbClr val="21853E"/>
                </a:solidFill>
                <a:latin typeface="Corbel" pitchFamily="34" charset="0"/>
              </a:rPr>
              <a:t>1,0-1,7%</a:t>
            </a:r>
            <a:r>
              <a:rPr lang="ru-RU" sz="1100" b="1">
                <a:solidFill>
                  <a:srgbClr val="21853E"/>
                </a:solidFill>
                <a:latin typeface="Corbel" pitchFamily="34" charset="0"/>
              </a:rPr>
              <a:t> </a:t>
            </a:r>
            <a:r>
              <a:rPr lang="ru-RU" sz="1100" b="1">
                <a:solidFill>
                  <a:srgbClr val="000000"/>
                </a:solidFill>
                <a:latin typeface="Corbel" pitchFamily="34" charset="0"/>
              </a:rPr>
              <a:t>в год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Title 2"/>
          <p:cNvSpPr>
            <a:spLocks noGrp="1"/>
          </p:cNvSpPr>
          <p:nvPr>
            <p:ph type="title" idx="4294967295"/>
          </p:nvPr>
        </p:nvSpPr>
        <p:spPr>
          <a:xfrm>
            <a:off x="228600" y="107950"/>
            <a:ext cx="8686800" cy="857250"/>
          </a:xfrm>
        </p:spPr>
        <p:txBody>
          <a:bodyPr/>
          <a:lstStyle/>
          <a:p>
            <a:pPr eaLnBrk="1" hangingPunct="1"/>
            <a:r>
              <a:rPr lang="ru-RU" sz="3000" b="1" u="sng" smtClean="0">
                <a:latin typeface="Arial" charset="0"/>
              </a:rPr>
              <a:t>Эффект для граждан</a:t>
            </a:r>
            <a:r>
              <a:rPr lang="ru-RU" sz="2800" b="1" u="sng" smtClean="0">
                <a:latin typeface="Arial" charset="0"/>
              </a:rPr>
              <a:t> </a:t>
            </a:r>
          </a:p>
        </p:txBody>
      </p:sp>
      <p:sp>
        <p:nvSpPr>
          <p:cNvPr id="30725" name="Slide Number Placeholder 22"/>
          <p:cNvSpPr txBox="1">
            <a:spLocks noGrp="1"/>
          </p:cNvSpPr>
          <p:nvPr/>
        </p:nvSpPr>
        <p:spPr bwMode="auto">
          <a:xfrm>
            <a:off x="6553200" y="4767263"/>
            <a:ext cx="2133600" cy="2746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fld id="{92D45757-0D5E-4DE3-8B70-1D34602CD068}" type="slidenum">
              <a:rPr lang="ru-RU" sz="1400" b="1">
                <a:latin typeface="+mn-lt"/>
              </a:rPr>
              <a:pPr algn="r">
                <a:defRPr/>
              </a:pPr>
              <a:t>8</a:t>
            </a:fld>
            <a:endParaRPr lang="ru-RU" sz="1400" b="1">
              <a:latin typeface="+mn-lt"/>
            </a:endParaRPr>
          </a:p>
        </p:txBody>
      </p:sp>
      <p:sp>
        <p:nvSpPr>
          <p:cNvPr id="168964" name="Прямоугольник 2"/>
          <p:cNvSpPr>
            <a:spLocks noChangeArrowheads="1"/>
          </p:cNvSpPr>
          <p:nvPr/>
        </p:nvSpPr>
        <p:spPr bwMode="auto">
          <a:xfrm>
            <a:off x="390525" y="4333875"/>
            <a:ext cx="5935663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118800">
            <a:spAutoFit/>
          </a:bodyPr>
          <a:lstStyle/>
          <a:p>
            <a:pPr defTabSz="91440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ru-RU" sz="900" i="1">
                <a:latin typeface="Corbel" pitchFamily="34" charset="0"/>
              </a:rPr>
              <a:t>Источник: прогноз и оценка </a:t>
            </a:r>
            <a:r>
              <a:rPr lang="en-US" sz="900" i="1">
                <a:latin typeface="Corbel" pitchFamily="34" charset="0"/>
              </a:rPr>
              <a:t>Ukrainian Institute for the Future </a:t>
            </a:r>
            <a:endParaRPr lang="ru-RU" sz="900" i="1">
              <a:latin typeface="Corbel" pitchFamily="34" charset="0"/>
            </a:endParaRPr>
          </a:p>
        </p:txBody>
      </p:sp>
      <p:sp>
        <p:nvSpPr>
          <p:cNvPr id="168965" name="Прямоугольник 2"/>
          <p:cNvSpPr>
            <a:spLocks noChangeArrowheads="1"/>
          </p:cNvSpPr>
          <p:nvPr/>
        </p:nvSpPr>
        <p:spPr bwMode="auto">
          <a:xfrm>
            <a:off x="390525" y="965200"/>
            <a:ext cx="5935663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82800">
            <a:spAutoFit/>
          </a:bodyPr>
          <a:lstStyle/>
          <a:p>
            <a:pPr defTabSz="91440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ru-RU" sz="1600" b="1">
                <a:latin typeface="Corbel" pitchFamily="34" charset="0"/>
              </a:rPr>
              <a:t>Заработная плата в ценах 2</a:t>
            </a:r>
            <a:r>
              <a:rPr lang="ru-RU" sz="2000" b="1">
                <a:latin typeface="Corbel" pitchFamily="34" charset="0"/>
              </a:rPr>
              <a:t>017</a:t>
            </a:r>
            <a:r>
              <a:rPr lang="ru-RU" sz="1600" b="1">
                <a:latin typeface="Corbel" pitchFamily="34" charset="0"/>
              </a:rPr>
              <a:t> г., грн./чел. в месяц  </a:t>
            </a:r>
          </a:p>
        </p:txBody>
      </p:sp>
      <p:pic>
        <p:nvPicPr>
          <p:cNvPr id="168966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0525" y="1314450"/>
            <a:ext cx="7002463" cy="302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8967" name="Прямоугольник 22"/>
          <p:cNvSpPr>
            <a:spLocks noChangeArrowheads="1"/>
          </p:cNvSpPr>
          <p:nvPr/>
        </p:nvSpPr>
        <p:spPr bwMode="auto">
          <a:xfrm>
            <a:off x="7470775" y="1314450"/>
            <a:ext cx="1444625" cy="1209675"/>
          </a:xfrm>
          <a:prstGeom prst="rect">
            <a:avLst/>
          </a:prstGeom>
          <a:noFill/>
          <a:ln w="25400" algn="ctr">
            <a:solidFill>
              <a:srgbClr val="003300"/>
            </a:solidFill>
            <a:miter lim="800000"/>
            <a:headEnd/>
            <a:tailEnd/>
          </a:ln>
        </p:spPr>
        <p:txBody>
          <a:bodyPr lIns="54000" tIns="10800" rIns="54000" bIns="10800" anchor="ctr"/>
          <a:lstStyle/>
          <a:p>
            <a:pPr>
              <a:lnSpc>
                <a:spcPts val="1500"/>
              </a:lnSpc>
            </a:pPr>
            <a:r>
              <a:rPr lang="ru-RU" sz="1100" b="1">
                <a:solidFill>
                  <a:srgbClr val="000000"/>
                </a:solidFill>
                <a:latin typeface="Corbel" pitchFamily="34" charset="0"/>
              </a:rPr>
              <a:t>Средняя номинальная з/п после реформы будет в среднем на </a:t>
            </a:r>
            <a:r>
              <a:rPr lang="ru-RU" b="1">
                <a:solidFill>
                  <a:srgbClr val="21853E"/>
                </a:solidFill>
                <a:latin typeface="Corbel" pitchFamily="34" charset="0"/>
              </a:rPr>
              <a:t>9%</a:t>
            </a:r>
            <a:r>
              <a:rPr lang="ru-RU" sz="1100" b="1">
                <a:solidFill>
                  <a:srgbClr val="000000"/>
                </a:solidFill>
                <a:latin typeface="Corbel" pitchFamily="34" charset="0"/>
              </a:rPr>
              <a:t> выше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010" name="Рисунок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16213" y="1382713"/>
            <a:ext cx="5076825" cy="145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1011" name="Picture 2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7538" y="1103313"/>
            <a:ext cx="6892925" cy="331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1012" name="Title 2"/>
          <p:cNvSpPr>
            <a:spLocks noGrp="1"/>
          </p:cNvSpPr>
          <p:nvPr>
            <p:ph type="title" idx="4294967295"/>
          </p:nvPr>
        </p:nvSpPr>
        <p:spPr>
          <a:xfrm>
            <a:off x="228600" y="0"/>
            <a:ext cx="8686800" cy="857250"/>
          </a:xfrm>
        </p:spPr>
        <p:txBody>
          <a:bodyPr/>
          <a:lstStyle/>
          <a:p>
            <a:pPr eaLnBrk="1" hangingPunct="1"/>
            <a:r>
              <a:rPr lang="ru-RU" sz="3000" b="1" smtClean="0">
                <a:latin typeface="Roboto"/>
              </a:rPr>
              <a:t>Эффект для Бюджета</a:t>
            </a:r>
          </a:p>
        </p:txBody>
      </p:sp>
      <p:sp>
        <p:nvSpPr>
          <p:cNvPr id="30725" name="Slide Number Placeholder 22"/>
          <p:cNvSpPr txBox="1">
            <a:spLocks noGrp="1"/>
          </p:cNvSpPr>
          <p:nvPr/>
        </p:nvSpPr>
        <p:spPr bwMode="auto">
          <a:xfrm>
            <a:off x="6553200" y="4767263"/>
            <a:ext cx="2133600" cy="27463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/>
          <a:lstStyle/>
          <a:p>
            <a:pPr algn="r">
              <a:defRPr/>
            </a:pPr>
            <a:fld id="{628BC992-7815-4B02-B71F-24CAD98ECB34}" type="slidenum">
              <a:rPr lang="ru-RU" sz="1400" b="1">
                <a:latin typeface="+mn-lt"/>
              </a:rPr>
              <a:pPr algn="r">
                <a:defRPr/>
              </a:pPr>
              <a:t>9</a:t>
            </a:fld>
            <a:endParaRPr lang="ru-RU" sz="1400" b="1">
              <a:latin typeface="+mn-lt"/>
            </a:endParaRPr>
          </a:p>
        </p:txBody>
      </p:sp>
      <p:sp>
        <p:nvSpPr>
          <p:cNvPr id="171014" name="Прямоугольник 2"/>
          <p:cNvSpPr>
            <a:spLocks noChangeArrowheads="1"/>
          </p:cNvSpPr>
          <p:nvPr/>
        </p:nvSpPr>
        <p:spPr bwMode="auto">
          <a:xfrm>
            <a:off x="390525" y="787400"/>
            <a:ext cx="8226425" cy="34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82800">
            <a:spAutoFit/>
          </a:bodyPr>
          <a:lstStyle/>
          <a:p>
            <a:pPr algn="ctr" defTabSz="91440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ru-RU" sz="1600">
                <a:latin typeface="Roboto"/>
              </a:rPr>
              <a:t>Сравнение поступлений в Бюджет от НП и от введения НВК, млрд. грн.   </a:t>
            </a:r>
          </a:p>
        </p:txBody>
      </p:sp>
      <p:sp>
        <p:nvSpPr>
          <p:cNvPr id="171015" name="Прямоугольник 2"/>
          <p:cNvSpPr>
            <a:spLocks noChangeArrowheads="1"/>
          </p:cNvSpPr>
          <p:nvPr/>
        </p:nvSpPr>
        <p:spPr bwMode="auto">
          <a:xfrm>
            <a:off x="390525" y="4422775"/>
            <a:ext cx="5935663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118800">
            <a:spAutoFit/>
          </a:bodyPr>
          <a:lstStyle/>
          <a:p>
            <a:pPr defTabSz="91440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ru-RU" sz="900" i="1">
                <a:latin typeface="Corbel" pitchFamily="34" charset="0"/>
              </a:rPr>
              <a:t>Источник: оценка </a:t>
            </a:r>
            <a:r>
              <a:rPr lang="en-US" sz="900" i="1">
                <a:latin typeface="Corbel" pitchFamily="34" charset="0"/>
              </a:rPr>
              <a:t>Ukrainian Institute for the Future </a:t>
            </a:r>
            <a:endParaRPr lang="ru-RU" sz="900" i="1">
              <a:latin typeface="Corbel" pitchFamily="34" charset="0"/>
            </a:endParaRPr>
          </a:p>
        </p:txBody>
      </p:sp>
      <p:sp>
        <p:nvSpPr>
          <p:cNvPr id="171016" name="AutoShape 9"/>
          <p:cNvSpPr>
            <a:spLocks noChangeArrowheads="1"/>
          </p:cNvSpPr>
          <p:nvPr/>
        </p:nvSpPr>
        <p:spPr bwMode="auto">
          <a:xfrm rot="-692584">
            <a:off x="1719263" y="2641600"/>
            <a:ext cx="1271587" cy="200025"/>
          </a:xfrm>
          <a:prstGeom prst="rtTriangle">
            <a:avLst/>
          </a:prstGeom>
          <a:solidFill>
            <a:schemeClr val="accent2">
              <a:alpha val="39999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71017" name="Прямоугольник 2"/>
          <p:cNvSpPr>
            <a:spLocks noChangeArrowheads="1"/>
          </p:cNvSpPr>
          <p:nvPr/>
        </p:nvSpPr>
        <p:spPr bwMode="auto">
          <a:xfrm>
            <a:off x="1817688" y="2039938"/>
            <a:ext cx="1985962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1440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ru-RU" sz="900" i="1">
                <a:latin typeface="Corbel" pitchFamily="34" charset="0"/>
              </a:rPr>
              <a:t>В первые 2 года Бюджет недополучит </a:t>
            </a:r>
            <a:r>
              <a:rPr lang="ru-RU" sz="1600" b="1" i="1">
                <a:solidFill>
                  <a:schemeClr val="accent2"/>
                </a:solidFill>
                <a:latin typeface="Corbel" pitchFamily="34" charset="0"/>
              </a:rPr>
              <a:t>25 </a:t>
            </a:r>
            <a:r>
              <a:rPr lang="ru-RU" sz="900" b="1" i="1">
                <a:solidFill>
                  <a:schemeClr val="accent2"/>
                </a:solidFill>
                <a:latin typeface="Corbel" pitchFamily="34" charset="0"/>
              </a:rPr>
              <a:t>млрд. грн</a:t>
            </a:r>
            <a:r>
              <a:rPr lang="ru-RU" sz="900" i="1">
                <a:latin typeface="Corbel" pitchFamily="34" charset="0"/>
              </a:rPr>
              <a:t>.</a:t>
            </a:r>
          </a:p>
        </p:txBody>
      </p:sp>
      <p:sp>
        <p:nvSpPr>
          <p:cNvPr id="171018" name="Прямоугольник 2"/>
          <p:cNvSpPr>
            <a:spLocks noChangeArrowheads="1"/>
          </p:cNvSpPr>
          <p:nvPr/>
        </p:nvSpPr>
        <p:spPr bwMode="auto">
          <a:xfrm>
            <a:off x="5822950" y="1936750"/>
            <a:ext cx="1458913" cy="54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defTabSz="914400">
              <a:lnSpc>
                <a:spcPct val="90000"/>
              </a:lnSpc>
              <a:buClr>
                <a:schemeClr val="tx1"/>
              </a:buClr>
              <a:buFont typeface="Wingdings" pitchFamily="2" charset="2"/>
              <a:buNone/>
            </a:pPr>
            <a:r>
              <a:rPr lang="ru-RU" sz="900" i="1">
                <a:latin typeface="Corbel" pitchFamily="34" charset="0"/>
              </a:rPr>
              <a:t>В </a:t>
            </a:r>
            <a:r>
              <a:rPr lang="ru-RU" sz="1100" i="1">
                <a:latin typeface="Corbel" pitchFamily="34" charset="0"/>
              </a:rPr>
              <a:t>2020-2022</a:t>
            </a:r>
            <a:r>
              <a:rPr lang="ru-RU" sz="900" i="1">
                <a:latin typeface="Corbel" pitchFamily="34" charset="0"/>
              </a:rPr>
              <a:t>гг.  Бюджет дополнительно получит </a:t>
            </a:r>
            <a:r>
              <a:rPr lang="ru-RU" sz="2000" b="1" i="1">
                <a:solidFill>
                  <a:srgbClr val="21853E"/>
                </a:solidFill>
                <a:latin typeface="Corbel" pitchFamily="34" charset="0"/>
              </a:rPr>
              <a:t>222</a:t>
            </a:r>
            <a:r>
              <a:rPr lang="ru-RU" sz="1600" b="1" i="1">
                <a:solidFill>
                  <a:srgbClr val="21853E"/>
                </a:solidFill>
                <a:latin typeface="Corbel" pitchFamily="34" charset="0"/>
              </a:rPr>
              <a:t> </a:t>
            </a:r>
            <a:r>
              <a:rPr lang="ru-RU" sz="900" b="1" i="1">
                <a:solidFill>
                  <a:srgbClr val="21853E"/>
                </a:solidFill>
                <a:latin typeface="Corbel" pitchFamily="34" charset="0"/>
              </a:rPr>
              <a:t>млрд. грн</a:t>
            </a:r>
            <a:r>
              <a:rPr lang="ru-RU" sz="900" i="1">
                <a:solidFill>
                  <a:srgbClr val="21853E"/>
                </a:solidFill>
                <a:latin typeface="Corbel" pitchFamily="34" charset="0"/>
              </a:rPr>
              <a:t>.</a:t>
            </a:r>
          </a:p>
        </p:txBody>
      </p:sp>
      <p:sp>
        <p:nvSpPr>
          <p:cNvPr id="171019" name="Прямоугольник 22"/>
          <p:cNvSpPr>
            <a:spLocks noChangeArrowheads="1"/>
          </p:cNvSpPr>
          <p:nvPr/>
        </p:nvSpPr>
        <p:spPr bwMode="auto">
          <a:xfrm>
            <a:off x="7642225" y="1800225"/>
            <a:ext cx="1273175" cy="839788"/>
          </a:xfrm>
          <a:prstGeom prst="rect">
            <a:avLst/>
          </a:prstGeom>
          <a:solidFill>
            <a:srgbClr val="21853E"/>
          </a:solidFill>
          <a:ln w="19050" algn="ctr">
            <a:solidFill>
              <a:srgbClr val="003300"/>
            </a:solidFill>
            <a:miter lim="800000"/>
            <a:headEnd/>
            <a:tailEnd/>
          </a:ln>
        </p:spPr>
        <p:txBody>
          <a:bodyPr lIns="54000" tIns="10800" rIns="54000" bIns="10800" anchor="ctr"/>
          <a:lstStyle/>
          <a:p>
            <a:pPr algn="ctr"/>
            <a:r>
              <a:rPr lang="ru-RU" sz="2000" b="1">
                <a:solidFill>
                  <a:schemeClr val="bg1"/>
                </a:solidFill>
                <a:latin typeface="Corbel" pitchFamily="34" charset="0"/>
              </a:rPr>
              <a:t>+ 197</a:t>
            </a:r>
            <a:r>
              <a:rPr lang="ru-RU" sz="1100" b="1">
                <a:solidFill>
                  <a:schemeClr val="bg1"/>
                </a:solidFill>
                <a:latin typeface="Corbel" pitchFamily="34" charset="0"/>
              </a:rPr>
              <a:t> млрд. грн</a:t>
            </a:r>
            <a:r>
              <a:rPr lang="uk-UA" sz="1100" b="1">
                <a:solidFill>
                  <a:schemeClr val="bg1"/>
                </a:solidFill>
                <a:latin typeface="Corbel" pitchFamily="34" charset="0"/>
              </a:rPr>
              <a:t>. в Бюджет  за </a:t>
            </a:r>
            <a:r>
              <a:rPr lang="uk-UA" b="1">
                <a:solidFill>
                  <a:schemeClr val="bg1"/>
                </a:solidFill>
                <a:latin typeface="Corbel" pitchFamily="34" charset="0"/>
              </a:rPr>
              <a:t>5</a:t>
            </a:r>
            <a:r>
              <a:rPr lang="uk-UA" sz="1100" b="1">
                <a:solidFill>
                  <a:schemeClr val="bg1"/>
                </a:solidFill>
                <a:latin typeface="Corbel" pitchFamily="34" charset="0"/>
              </a:rPr>
              <a:t> лет    </a:t>
            </a:r>
            <a:endParaRPr lang="ru-RU" sz="1100" b="1">
              <a:solidFill>
                <a:schemeClr val="bg1"/>
              </a:solidFill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1_Тема Office">
  <a:themeElements>
    <a:clrScheme name="11_Тема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1_Тема Office">
      <a:majorFont>
        <a:latin typeface="Calibri"/>
        <a:ea typeface=""/>
        <a:cs typeface="Arial"/>
      </a:majorFont>
      <a:minorFont>
        <a:latin typeface="Calibri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1_Тема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12_Тема Office">
  <a:themeElements>
    <a:clrScheme name="12_Тема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2_Тема Office">
      <a:majorFont>
        <a:latin typeface="Calibri"/>
        <a:ea typeface=""/>
        <a:cs typeface="Arial"/>
      </a:majorFont>
      <a:minorFont>
        <a:latin typeface="Calibri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2_Тема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4_Тема Office">
  <a:themeElements>
    <a:clrScheme name="14_Тема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4_Тема Office">
      <a:majorFont>
        <a:latin typeface="Calibri"/>
        <a:ea typeface=""/>
        <a:cs typeface="Arial"/>
      </a:majorFont>
      <a:minorFont>
        <a:latin typeface="Calibri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4_Тема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5_Тема Office">
  <a:themeElements>
    <a:clrScheme name="15_Тема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5_Тема Office">
      <a:majorFont>
        <a:latin typeface="Calibri"/>
        <a:ea typeface=""/>
        <a:cs typeface="Arial"/>
      </a:majorFont>
      <a:minorFont>
        <a:latin typeface="Calibri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5_Тема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Тема Office">
  <a:themeElements>
    <a:clrScheme name="3_Тема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3_Тема Office">
      <a:majorFont>
        <a:latin typeface="Calibri"/>
        <a:ea typeface=""/>
        <a:cs typeface="Arial"/>
      </a:majorFont>
      <a:minorFont>
        <a:latin typeface="Calibri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Тема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4_Тема Office">
  <a:themeElements>
    <a:clrScheme name="4_Тема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4_Тема Office">
      <a:majorFont>
        <a:latin typeface="Calibri"/>
        <a:ea typeface=""/>
        <a:cs typeface="Arial"/>
      </a:majorFont>
      <a:minorFont>
        <a:latin typeface="Calibri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_Тема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7_Тема Office">
  <a:themeElements>
    <a:clrScheme name="7_Тема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7_Тема Office">
      <a:majorFont>
        <a:latin typeface="Calibri"/>
        <a:ea typeface=""/>
        <a:cs typeface="Arial"/>
      </a:majorFont>
      <a:minorFont>
        <a:latin typeface="Calibri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7_Тема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9_Тема Office">
  <a:themeElements>
    <a:clrScheme name="9_Тема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9_Тема Office">
      <a:majorFont>
        <a:latin typeface="Calibri"/>
        <a:ea typeface=""/>
        <a:cs typeface="Arial"/>
      </a:majorFont>
      <a:minorFont>
        <a:latin typeface="Calibri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9_Тема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8_Тема Office">
  <a:themeElements>
    <a:clrScheme name="8_Тема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8_Тема Office">
      <a:majorFont>
        <a:latin typeface="Calibri"/>
        <a:ea typeface=""/>
        <a:cs typeface="Arial"/>
      </a:majorFont>
      <a:minorFont>
        <a:latin typeface="Calibri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8_Тема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6_Тема Office">
  <a:themeElements>
    <a:clrScheme name="6_Тема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6_Тема Office">
      <a:majorFont>
        <a:latin typeface="Calibri"/>
        <a:ea typeface=""/>
        <a:cs typeface="Arial"/>
      </a:majorFont>
      <a:minorFont>
        <a:latin typeface="Calibri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6_Тема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2_Тема Office">
  <a:themeElements>
    <a:clrScheme name="2_Тема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Тема Office">
      <a:majorFont>
        <a:latin typeface="Calibri"/>
        <a:ea typeface=""/>
        <a:cs typeface="Arial"/>
      </a:majorFont>
      <a:minorFont>
        <a:latin typeface="Calibri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Тема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0_Тема Office">
  <a:themeElements>
    <a:clrScheme name="10_Тема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0_Тема Office">
      <a:majorFont>
        <a:latin typeface="Calibri"/>
        <a:ea typeface=""/>
        <a:cs typeface="Arial"/>
      </a:majorFont>
      <a:minorFont>
        <a:latin typeface="Calibri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Тема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6963</TotalTime>
  <Words>871</Words>
  <Application>Microsoft Office PowerPoint</Application>
  <PresentationFormat>Экран (16:9)</PresentationFormat>
  <Paragraphs>157</Paragraphs>
  <Slides>13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13</vt:i4>
      </vt:variant>
      <vt:variant>
        <vt:lpstr>Заголовки слайдов</vt:lpstr>
      </vt:variant>
      <vt:variant>
        <vt:i4>13</vt:i4>
      </vt:variant>
    </vt:vector>
  </HeadingPairs>
  <TitlesOfParts>
    <vt:vector size="32" baseType="lpstr">
      <vt:lpstr>Arial</vt:lpstr>
      <vt:lpstr>Calibri</vt:lpstr>
      <vt:lpstr>Corbel</vt:lpstr>
      <vt:lpstr>Helvetica</vt:lpstr>
      <vt:lpstr>Roboto</vt:lpstr>
      <vt:lpstr>Wingdings</vt:lpstr>
      <vt:lpstr>1_Тема Office</vt:lpstr>
      <vt:lpstr>3_Тема Office</vt:lpstr>
      <vt:lpstr>4_Тема Office</vt:lpstr>
      <vt:lpstr>7_Тема Office</vt:lpstr>
      <vt:lpstr>9_Тема Office</vt:lpstr>
      <vt:lpstr>8_Тема Office</vt:lpstr>
      <vt:lpstr>6_Тема Office</vt:lpstr>
      <vt:lpstr>2_Тема Office</vt:lpstr>
      <vt:lpstr>10_Тема Office</vt:lpstr>
      <vt:lpstr>11_Тема Office</vt:lpstr>
      <vt:lpstr>12_Тема Office</vt:lpstr>
      <vt:lpstr>14_Тема Office</vt:lpstr>
      <vt:lpstr>15_Тема Office</vt:lpstr>
      <vt:lpstr>Презентация PowerPoint</vt:lpstr>
      <vt:lpstr>Что не так с налогом на прибыль?</vt:lpstr>
      <vt:lpstr>Что предлагает Законопроект </vt:lpstr>
      <vt:lpstr>Отмена налога на прибыль будет стимулировать вывод прибыли «из тени»</vt:lpstr>
      <vt:lpstr>Эффект для экономики</vt:lpstr>
      <vt:lpstr>Эффект для экономики</vt:lpstr>
      <vt:lpstr>Эффект для экономики</vt:lpstr>
      <vt:lpstr>Эффект для граждан </vt:lpstr>
      <vt:lpstr>Эффект для Бюджета</vt:lpstr>
      <vt:lpstr>Эффект для Бюджета</vt:lpstr>
      <vt:lpstr>Компенсаторы </vt:lpstr>
      <vt:lpstr>НВК – главный инвестиционный проект Украины </vt:lpstr>
      <vt:lpstr>Презентация PowerPoint</vt:lpstr>
    </vt:vector>
  </TitlesOfParts>
  <Company>tabasco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Zapara</dc:creator>
  <cp:lastModifiedBy>Konstantin Shevchenko</cp:lastModifiedBy>
  <cp:revision>166</cp:revision>
  <dcterms:created xsi:type="dcterms:W3CDTF">2016-09-22T14:26:43Z</dcterms:created>
  <dcterms:modified xsi:type="dcterms:W3CDTF">2017-07-18T23:24:13Z</dcterms:modified>
</cp:coreProperties>
</file>